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3" r:id="rId3"/>
    <p:sldId id="265" r:id="rId4"/>
    <p:sldId id="266"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B183AC3-4EA8-4433-8C2C-23C6A29466C5}">
          <p14:sldIdLst>
            <p14:sldId id="256"/>
            <p14:sldId id="263"/>
            <p14:sldId id="265"/>
            <p14:sldId id="266"/>
            <p14:sldId id="26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5226" autoAdjust="0"/>
  </p:normalViewPr>
  <p:slideViewPr>
    <p:cSldViewPr snapToGrid="0">
      <p:cViewPr varScale="1">
        <p:scale>
          <a:sx n="78" d="100"/>
          <a:sy n="78" d="100"/>
        </p:scale>
        <p:origin x="845"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22/03/2021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216881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giving instructions to our children we need to ensure that what we're saying is clear and children understand what we are asking them to do we also need to allow them processing time firstly time to process what we have asked and then time to complete the task children can take anything from 5 to 30 seconds to understand and process what has been asked given before they start to carry it out.</a:t>
            </a:r>
          </a:p>
          <a:p>
            <a:r>
              <a:rPr lang="en-GB" dirty="0"/>
              <a:t>Rather than saying get ready for school breaking it down into smaller steps like brush your teeth and wash your face, once they have compiled that then the next task of get dressed, which can be broken down further if necessary.</a:t>
            </a:r>
          </a:p>
          <a:p>
            <a:r>
              <a:rPr lang="en-GB" dirty="0"/>
              <a:t>Telling a child ‘no’ does not tell them what we do what them to actually do – be specific!  Describe exactly what you want to hear, see and by when.</a:t>
            </a:r>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904207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good way of giving clear commands is using first and then, this is a clear way of asking children to do something and they respond well when used correctly.</a:t>
            </a:r>
          </a:p>
          <a:p>
            <a:endParaRPr lang="en-GB" dirty="0"/>
          </a:p>
          <a:p>
            <a:r>
              <a:rPr lang="en-GB" dirty="0"/>
              <a:t>We can use this when our children want something but we must ensure we are consistent with the rules we use.</a:t>
            </a:r>
          </a:p>
          <a:p>
            <a:r>
              <a:rPr lang="en-GB" dirty="0"/>
              <a:t>It also works well with giving instruction, first hang your coat up then put your bag away.</a:t>
            </a:r>
          </a:p>
          <a:p>
            <a:endParaRPr lang="en-GB" dirty="0"/>
          </a:p>
          <a:p>
            <a:r>
              <a:rPr lang="en-GB" dirty="0"/>
              <a:t>Remember to use praise when children have done as asked and keep your side of the bargain!</a:t>
            </a:r>
          </a:p>
          <a:p>
            <a:br>
              <a:rPr lang="en-GB" dirty="0"/>
            </a:br>
            <a:endParaRPr lang="en-GB" dirty="0"/>
          </a:p>
        </p:txBody>
      </p:sp>
      <p:sp>
        <p:nvSpPr>
          <p:cNvPr id="4" name="Slide Number Placeholder 3"/>
          <p:cNvSpPr>
            <a:spLocks noGrp="1"/>
          </p:cNvSpPr>
          <p:nvPr>
            <p:ph type="sldNum" sz="quarter" idx="5"/>
          </p:nvPr>
        </p:nvSpPr>
        <p:spPr/>
        <p:txBody>
          <a:bodyPr/>
          <a:lstStyle/>
          <a:p>
            <a:fld id="{0C28F774-D1A6-4003-9D8E-2E295043FEE2}" type="slidenum">
              <a:rPr lang="en-GB" smtClean="0"/>
              <a:t>3</a:t>
            </a:fld>
            <a:endParaRPr lang="en-GB"/>
          </a:p>
        </p:txBody>
      </p:sp>
    </p:spTree>
    <p:extLst>
      <p:ext uri="{BB962C8B-B14F-4D97-AF65-F5344CB8AC3E}">
        <p14:creationId xmlns:p14="http://schemas.microsoft.com/office/powerpoint/2010/main" val="4170469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add an animation image here showing ineffective relationship between parent and child</a:t>
            </a:r>
          </a:p>
          <a:p>
            <a:endParaRPr lang="en-GB" dirty="0"/>
          </a:p>
          <a:p>
            <a:r>
              <a:rPr lang="en-GB" dirty="0"/>
              <a:t>Let’s now take a look at why relationship sometimes breaks down between parent and child and results in bad </a:t>
            </a:r>
            <a:r>
              <a:rPr lang="en-GB" dirty="0" err="1"/>
              <a:t>behavious</a:t>
            </a:r>
            <a:r>
              <a:rPr lang="en-GB" dirty="0"/>
              <a:t>.</a:t>
            </a:r>
          </a:p>
        </p:txBody>
      </p:sp>
      <p:sp>
        <p:nvSpPr>
          <p:cNvPr id="4" name="Slide Number Placeholder 3"/>
          <p:cNvSpPr>
            <a:spLocks noGrp="1"/>
          </p:cNvSpPr>
          <p:nvPr>
            <p:ph type="sldNum" sz="quarter" idx="5"/>
          </p:nvPr>
        </p:nvSpPr>
        <p:spPr/>
        <p:txBody>
          <a:bodyPr/>
          <a:lstStyle/>
          <a:p>
            <a:fld id="{0C28F774-D1A6-4003-9D8E-2E295043FEE2}" type="slidenum">
              <a:rPr lang="en-GB" smtClean="0"/>
              <a:t>4</a:t>
            </a:fld>
            <a:endParaRPr lang="en-GB"/>
          </a:p>
        </p:txBody>
      </p:sp>
    </p:spTree>
    <p:extLst>
      <p:ext uri="{BB962C8B-B14F-4D97-AF65-F5344CB8AC3E}">
        <p14:creationId xmlns:p14="http://schemas.microsoft.com/office/powerpoint/2010/main" val="2693843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some commonly used unclear and vague commands, saying things like let's do this, why don't we, wouldn't it be nice, is not telling the child what you want them to do it's a suggestion and children often take things literally – they need to be sure of what you mean.</a:t>
            </a:r>
          </a:p>
          <a:p>
            <a:endParaRPr lang="en-GB" dirty="0"/>
          </a:p>
          <a:p>
            <a:r>
              <a:rPr lang="en-GB" dirty="0"/>
              <a:t>Stop commands also don't let the child know what they can do, telling a child to walk rather than stop running is clear and lets them know exactly what you want.</a:t>
            </a:r>
          </a:p>
          <a:p>
            <a:endParaRPr lang="en-GB" dirty="0"/>
          </a:p>
          <a:p>
            <a:r>
              <a:rPr lang="en-GB" dirty="0"/>
              <a:t>If you ask a child to be good, nice or careful, how do they know what that means?  Be specific, </a:t>
            </a:r>
            <a:r>
              <a:rPr lang="en-GB" dirty="0" err="1"/>
              <a:t>eg</a:t>
            </a:r>
            <a:r>
              <a:rPr lang="en-GB" dirty="0"/>
              <a:t>, remember to use the zebra crossing or please say thank you at the shops</a:t>
            </a:r>
          </a:p>
        </p:txBody>
      </p:sp>
      <p:sp>
        <p:nvSpPr>
          <p:cNvPr id="4" name="Slide Number Placeholder 3"/>
          <p:cNvSpPr>
            <a:spLocks noGrp="1"/>
          </p:cNvSpPr>
          <p:nvPr>
            <p:ph type="sldNum" sz="quarter" idx="5"/>
          </p:nvPr>
        </p:nvSpPr>
        <p:spPr/>
        <p:txBody>
          <a:bodyPr/>
          <a:lstStyle/>
          <a:p>
            <a:fld id="{0C28F774-D1A6-4003-9D8E-2E295043FEE2}" type="slidenum">
              <a:rPr lang="en-GB" smtClean="0"/>
              <a:t>5</a:t>
            </a:fld>
            <a:endParaRPr lang="en-GB"/>
          </a:p>
        </p:txBody>
      </p:sp>
    </p:spTree>
    <p:extLst>
      <p:ext uri="{BB962C8B-B14F-4D97-AF65-F5344CB8AC3E}">
        <p14:creationId xmlns:p14="http://schemas.microsoft.com/office/powerpoint/2010/main" val="1962135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569167" y="4836802"/>
            <a:ext cx="11094098" cy="658463"/>
          </a:xfrm>
        </p:spPr>
        <p:txBody>
          <a:bodyPr>
            <a:normAutofit/>
          </a:bodyPr>
          <a:lstStyle/>
          <a:p>
            <a:r>
              <a:rPr lang="en-GB" b="1" spc="300" dirty="0">
                <a:solidFill>
                  <a:schemeClr val="bg1"/>
                </a:solidFill>
                <a:latin typeface="Gotham" panose="02000504050000020004" pitchFamily="2" charset="0"/>
              </a:rPr>
              <a:t>SESSION THREE –CLEAR INSTRUCTIONS</a:t>
            </a: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CLEAR INSTRUCTIONS</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lnSpcReduction="10000"/>
          </a:bodyPr>
          <a:lstStyle/>
          <a:p>
            <a:pPr>
              <a:lnSpc>
                <a:spcPct val="150000"/>
              </a:lnSpc>
              <a:buClr>
                <a:srgbClr val="D43533"/>
              </a:buClr>
            </a:pPr>
            <a:r>
              <a:rPr lang="en-GB" dirty="0">
                <a:solidFill>
                  <a:srgbClr val="515050"/>
                </a:solidFill>
                <a:latin typeface="GOTHAM-BOOK" panose="02000504050000020004" pitchFamily="2" charset="0"/>
              </a:rPr>
              <a:t>Instead of saying ‘don’t’ say ‘please’</a:t>
            </a:r>
          </a:p>
          <a:p>
            <a:pPr>
              <a:lnSpc>
                <a:spcPct val="150000"/>
              </a:lnSpc>
              <a:buClr>
                <a:srgbClr val="D43533"/>
              </a:buClr>
            </a:pPr>
            <a:r>
              <a:rPr lang="en-GB" dirty="0">
                <a:solidFill>
                  <a:srgbClr val="515050"/>
                </a:solidFill>
                <a:latin typeface="GOTHAM-BOOK" panose="02000504050000020004" pitchFamily="2" charset="0"/>
              </a:rPr>
              <a:t>Children need time to process requests</a:t>
            </a:r>
          </a:p>
          <a:p>
            <a:pPr>
              <a:lnSpc>
                <a:spcPct val="150000"/>
              </a:lnSpc>
              <a:buClr>
                <a:srgbClr val="D43533"/>
              </a:buClr>
            </a:pPr>
            <a:r>
              <a:rPr lang="en-GB" dirty="0">
                <a:solidFill>
                  <a:srgbClr val="515050"/>
                </a:solidFill>
                <a:latin typeface="GOTHAM-BOOK" panose="02000504050000020004" pitchFamily="2" charset="0"/>
              </a:rPr>
              <a:t>Make commands short and to the point</a:t>
            </a:r>
          </a:p>
          <a:p>
            <a:pPr>
              <a:lnSpc>
                <a:spcPct val="150000"/>
              </a:lnSpc>
              <a:buClr>
                <a:srgbClr val="D43533"/>
              </a:buClr>
            </a:pPr>
            <a:r>
              <a:rPr lang="en-GB" dirty="0">
                <a:solidFill>
                  <a:srgbClr val="515050"/>
                </a:solidFill>
                <a:latin typeface="GOTHAM-BOOK" panose="02000504050000020004" pitchFamily="2" charset="0"/>
              </a:rPr>
              <a:t>Break the commands down in to simple steps</a:t>
            </a:r>
          </a:p>
          <a:p>
            <a:pPr>
              <a:lnSpc>
                <a:spcPct val="150000"/>
              </a:lnSpc>
              <a:buClr>
                <a:srgbClr val="D43533"/>
              </a:buClr>
            </a:pPr>
            <a:r>
              <a:rPr lang="en-GB" dirty="0">
                <a:solidFill>
                  <a:srgbClr val="515050"/>
                </a:solidFill>
                <a:latin typeface="GOTHAM-BOOK" panose="02000504050000020004" pitchFamily="2" charset="0"/>
              </a:rPr>
              <a:t>Support your partner’s commands</a:t>
            </a:r>
          </a:p>
          <a:p>
            <a:pPr>
              <a:lnSpc>
                <a:spcPct val="150000"/>
              </a:lnSpc>
              <a:buClr>
                <a:srgbClr val="D43533"/>
              </a:buClr>
            </a:pPr>
            <a:r>
              <a:rPr lang="en-GB" dirty="0">
                <a:solidFill>
                  <a:srgbClr val="515050"/>
                </a:solidFill>
                <a:latin typeface="GOTHAM-BOOK" panose="02000504050000020004" pitchFamily="2" charset="0"/>
              </a:rPr>
              <a:t>Praise when tasks are complete / attempted</a:t>
            </a:r>
          </a:p>
          <a:p>
            <a:pPr>
              <a:lnSpc>
                <a:spcPct val="150000"/>
              </a:lnSpc>
              <a:buClr>
                <a:srgbClr val="D43533"/>
              </a:buClr>
            </a:pPr>
            <a:endParaRPr lang="en-GB" sz="2000" dirty="0">
              <a:solidFill>
                <a:srgbClr val="515050"/>
              </a:solidFill>
              <a:latin typeface="GOTHAM-BOOK" panose="02000504050000020004" pitchFamily="2" charset="0"/>
            </a:endParaRP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472204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p:txBody>
          <a:bodyPr>
            <a:normAutofit/>
          </a:bodyPr>
          <a:lstStyle/>
          <a:p>
            <a:r>
              <a:rPr lang="en-GB" sz="2400" b="1" spc="300" dirty="0">
                <a:solidFill>
                  <a:srgbClr val="515050"/>
                </a:solidFill>
                <a:latin typeface="Gotham" panose="02000504050000020004" pitchFamily="2" charset="0"/>
              </a:rPr>
              <a:t>FIRST … THEN YOU CAN …</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sz="half" idx="2"/>
          </p:nvPr>
        </p:nvSpPr>
        <p:spPr>
          <a:xfrm>
            <a:off x="836612" y="1713820"/>
            <a:ext cx="5157787" cy="3684588"/>
          </a:xfrm>
        </p:spPr>
        <p:txBody>
          <a:bodyPr>
            <a:normAutofit/>
          </a:bodyPr>
          <a:lstStyle/>
          <a:p>
            <a:pPr>
              <a:lnSpc>
                <a:spcPct val="150000"/>
              </a:lnSpc>
              <a:buClr>
                <a:srgbClr val="D43533"/>
              </a:buClr>
            </a:pPr>
            <a:r>
              <a:rPr lang="en-GB" sz="3200" dirty="0">
                <a:solidFill>
                  <a:srgbClr val="515050"/>
                </a:solidFill>
                <a:latin typeface="GOTHAM-BOOK" panose="02000504050000020004" pitchFamily="2" charset="0"/>
              </a:rPr>
              <a:t>Tidy your room</a:t>
            </a:r>
          </a:p>
          <a:p>
            <a:pPr>
              <a:lnSpc>
                <a:spcPct val="150000"/>
              </a:lnSpc>
              <a:buClr>
                <a:srgbClr val="D43533"/>
              </a:buClr>
            </a:pPr>
            <a:r>
              <a:rPr lang="en-GB" sz="3200" dirty="0">
                <a:solidFill>
                  <a:srgbClr val="515050"/>
                </a:solidFill>
                <a:latin typeface="GOTHAM-BOOK" panose="02000504050000020004" pitchFamily="2" charset="0"/>
              </a:rPr>
              <a:t>Do your homework</a:t>
            </a:r>
          </a:p>
          <a:p>
            <a:pPr>
              <a:lnSpc>
                <a:spcPct val="150000"/>
              </a:lnSpc>
              <a:buClr>
                <a:srgbClr val="D43533"/>
              </a:buClr>
            </a:pPr>
            <a:r>
              <a:rPr lang="en-GB" sz="3200" dirty="0">
                <a:solidFill>
                  <a:srgbClr val="515050"/>
                </a:solidFill>
                <a:latin typeface="GOTHAM-BOOK" panose="02000504050000020004" pitchFamily="2" charset="0"/>
              </a:rPr>
              <a:t>Eat your dinner</a:t>
            </a:r>
          </a:p>
          <a:p>
            <a:pPr>
              <a:lnSpc>
                <a:spcPct val="150000"/>
              </a:lnSpc>
              <a:buClr>
                <a:srgbClr val="D43533"/>
              </a:buClr>
            </a:pPr>
            <a:endParaRPr lang="en-GB" dirty="0">
              <a:solidFill>
                <a:srgbClr val="515050"/>
              </a:solidFill>
              <a:latin typeface="GOTHAM-BOOK" panose="02000504050000020004" pitchFamily="2" charset="0"/>
            </a:endParaRPr>
          </a:p>
          <a:p>
            <a:pPr marL="0" indent="0">
              <a:lnSpc>
                <a:spcPct val="150000"/>
              </a:lnSpc>
              <a:buClr>
                <a:srgbClr val="D43533"/>
              </a:buClr>
              <a:buNone/>
            </a:pPr>
            <a:endParaRPr lang="en-GB" sz="2000" dirty="0">
              <a:solidFill>
                <a:srgbClr val="515050"/>
              </a:solidFill>
              <a:latin typeface="GOTHAM-BOOK" panose="02000504050000020004" pitchFamily="2" charset="0"/>
            </a:endParaRP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buClr>
                <a:srgbClr val="D43533"/>
              </a:buClr>
            </a:pPr>
            <a:endParaRPr lang="en-GB" sz="2000" dirty="0">
              <a:solidFill>
                <a:srgbClr val="515050"/>
              </a:solidFill>
              <a:latin typeface="GOTHAM-BOOK" panose="02000504050000020004" pitchFamily="2" charset="0"/>
            </a:endParaRPr>
          </a:p>
        </p:txBody>
      </p:sp>
      <p:sp>
        <p:nvSpPr>
          <p:cNvPr id="7" name="Content Placeholder 6">
            <a:extLst>
              <a:ext uri="{FF2B5EF4-FFF2-40B4-BE49-F238E27FC236}">
                <a16:creationId xmlns:a16="http://schemas.microsoft.com/office/drawing/2014/main" id="{B553E857-4F35-46C6-9ECB-04623BA829BA}"/>
              </a:ext>
            </a:extLst>
          </p:cNvPr>
          <p:cNvSpPr>
            <a:spLocks noGrp="1"/>
          </p:cNvSpPr>
          <p:nvPr>
            <p:ph sz="quarter" idx="4"/>
          </p:nvPr>
        </p:nvSpPr>
        <p:spPr>
          <a:xfrm>
            <a:off x="6197603" y="1713820"/>
            <a:ext cx="5183188" cy="3684588"/>
          </a:xfrm>
        </p:spPr>
        <p:txBody>
          <a:bodyPr>
            <a:normAutofit/>
          </a:bodyPr>
          <a:lstStyle/>
          <a:p>
            <a:pPr>
              <a:lnSpc>
                <a:spcPct val="150000"/>
              </a:lnSpc>
              <a:buClr>
                <a:srgbClr val="D43533"/>
              </a:buClr>
            </a:pPr>
            <a:r>
              <a:rPr lang="en-GB" sz="3200" dirty="0">
                <a:solidFill>
                  <a:srgbClr val="515050"/>
                </a:solidFill>
                <a:latin typeface="GOTHAM-BOOK" panose="02000504050000020004" pitchFamily="2" charset="0"/>
              </a:rPr>
              <a:t>Go on your Xbox</a:t>
            </a:r>
          </a:p>
          <a:p>
            <a:pPr>
              <a:lnSpc>
                <a:spcPct val="150000"/>
              </a:lnSpc>
              <a:buClr>
                <a:srgbClr val="D43533"/>
              </a:buClr>
            </a:pPr>
            <a:r>
              <a:rPr lang="en-GB" sz="3200" dirty="0">
                <a:solidFill>
                  <a:srgbClr val="515050"/>
                </a:solidFill>
                <a:latin typeface="GOTHAM-BOOK" panose="02000504050000020004" pitchFamily="2" charset="0"/>
              </a:rPr>
              <a:t>Go to the park</a:t>
            </a:r>
          </a:p>
          <a:p>
            <a:pPr>
              <a:lnSpc>
                <a:spcPct val="150000"/>
              </a:lnSpc>
              <a:buClr>
                <a:srgbClr val="D43533"/>
              </a:buClr>
            </a:pPr>
            <a:r>
              <a:rPr lang="en-GB" sz="3200" dirty="0">
                <a:solidFill>
                  <a:srgbClr val="515050"/>
                </a:solidFill>
                <a:latin typeface="GOTHAM-BOOK" panose="02000504050000020004" pitchFamily="2" charset="0"/>
              </a:rPr>
              <a:t>Have some pudding</a:t>
            </a:r>
          </a:p>
          <a:p>
            <a:pPr>
              <a:lnSpc>
                <a:spcPct val="150000"/>
              </a:lnSpc>
              <a:buClr>
                <a:srgbClr val="D43533"/>
              </a:buClr>
            </a:pPr>
            <a:endParaRPr lang="en-GB"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17625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5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fade">
                                      <p:cBhvr>
                                        <p:cTn id="3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D7D0ED9-0D81-D649-A3C0-C14CBA651C75}"/>
              </a:ext>
            </a:extLst>
          </p:cNvPr>
          <p:cNvSpPr txBox="1">
            <a:spLocks/>
          </p:cNvSpPr>
          <p:nvPr/>
        </p:nvSpPr>
        <p:spPr>
          <a:xfrm>
            <a:off x="2868116" y="190920"/>
            <a:ext cx="6482562" cy="993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spc="300" dirty="0">
                <a:solidFill>
                  <a:schemeClr val="bg1"/>
                </a:solidFill>
                <a:latin typeface="Gotham" panose="02000504050000020004" pitchFamily="2" charset="0"/>
              </a:rPr>
              <a:t>WHY ISN’T IT WORKING?</a:t>
            </a:r>
          </a:p>
        </p:txBody>
      </p:sp>
      <p:sp>
        <p:nvSpPr>
          <p:cNvPr id="10" name="Rectangle 9">
            <a:extLst>
              <a:ext uri="{FF2B5EF4-FFF2-40B4-BE49-F238E27FC236}">
                <a16:creationId xmlns:a16="http://schemas.microsoft.com/office/drawing/2014/main" id="{EA555600-DC0E-854B-81CF-61467E1EE166}"/>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10;&#10;Description automatically generated">
            <a:extLst>
              <a:ext uri="{FF2B5EF4-FFF2-40B4-BE49-F238E27FC236}">
                <a16:creationId xmlns:a16="http://schemas.microsoft.com/office/drawing/2014/main" id="{F8192C99-0E18-496F-9FFB-145AA49D82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8662" y="1184572"/>
            <a:ext cx="8954675" cy="5056564"/>
          </a:xfrm>
          <a:prstGeom prst="rect">
            <a:avLst/>
          </a:prstGeom>
        </p:spPr>
      </p:pic>
    </p:spTree>
    <p:extLst>
      <p:ext uri="{BB962C8B-B14F-4D97-AF65-F5344CB8AC3E}">
        <p14:creationId xmlns:p14="http://schemas.microsoft.com/office/powerpoint/2010/main" val="2694567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UNCLEAR / VAGUE COMMANDS</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fontScale="92500" lnSpcReduction="10000"/>
          </a:bodyPr>
          <a:lstStyle/>
          <a:p>
            <a:pPr>
              <a:lnSpc>
                <a:spcPct val="150000"/>
              </a:lnSpc>
              <a:buClr>
                <a:srgbClr val="D43533"/>
              </a:buClr>
            </a:pPr>
            <a:r>
              <a:rPr lang="en-GB" sz="2400" dirty="0">
                <a:solidFill>
                  <a:srgbClr val="515050"/>
                </a:solidFill>
                <a:latin typeface="GOTHAM-BOOK" panose="02000504050000020004" pitchFamily="2" charset="0"/>
              </a:rPr>
              <a:t>Let’s …</a:t>
            </a:r>
          </a:p>
          <a:p>
            <a:pPr>
              <a:lnSpc>
                <a:spcPct val="150000"/>
              </a:lnSpc>
              <a:buClr>
                <a:srgbClr val="D43533"/>
              </a:buClr>
            </a:pPr>
            <a:r>
              <a:rPr lang="en-GB" sz="2400" dirty="0">
                <a:solidFill>
                  <a:srgbClr val="515050"/>
                </a:solidFill>
                <a:latin typeface="GOTHAM-BOOK" panose="02000504050000020004" pitchFamily="2" charset="0"/>
              </a:rPr>
              <a:t>Why don’t we …</a:t>
            </a:r>
          </a:p>
          <a:p>
            <a:pPr>
              <a:lnSpc>
                <a:spcPct val="150000"/>
              </a:lnSpc>
              <a:buClr>
                <a:srgbClr val="D43533"/>
              </a:buClr>
            </a:pPr>
            <a:r>
              <a:rPr lang="en-GB" sz="2400" dirty="0">
                <a:solidFill>
                  <a:srgbClr val="515050"/>
                </a:solidFill>
                <a:latin typeface="GOTHAM-BOOK" panose="02000504050000020004" pitchFamily="2" charset="0"/>
              </a:rPr>
              <a:t>Don’t …</a:t>
            </a:r>
          </a:p>
          <a:p>
            <a:pPr>
              <a:lnSpc>
                <a:spcPct val="150000"/>
              </a:lnSpc>
              <a:buClr>
                <a:srgbClr val="D43533"/>
              </a:buClr>
            </a:pPr>
            <a:r>
              <a:rPr lang="en-GB" sz="2400" dirty="0">
                <a:solidFill>
                  <a:srgbClr val="515050"/>
                </a:solidFill>
                <a:latin typeface="GOTHAM-BOOK" panose="02000504050000020004" pitchFamily="2" charset="0"/>
              </a:rPr>
              <a:t>Wouldn’t it be nice to …</a:t>
            </a:r>
          </a:p>
          <a:p>
            <a:pPr>
              <a:lnSpc>
                <a:spcPct val="150000"/>
              </a:lnSpc>
              <a:buClr>
                <a:srgbClr val="D43533"/>
              </a:buClr>
            </a:pPr>
            <a:r>
              <a:rPr lang="en-GB" sz="2400" dirty="0">
                <a:solidFill>
                  <a:srgbClr val="515050"/>
                </a:solidFill>
                <a:latin typeface="GOTHAM-BOOK" panose="02000504050000020004" pitchFamily="2" charset="0"/>
              </a:rPr>
              <a:t>Be good / careful</a:t>
            </a:r>
          </a:p>
          <a:p>
            <a:pPr>
              <a:lnSpc>
                <a:spcPct val="150000"/>
              </a:lnSpc>
              <a:buClr>
                <a:srgbClr val="D43533"/>
              </a:buClr>
            </a:pPr>
            <a:r>
              <a:rPr lang="en-GB" sz="2400" dirty="0">
                <a:solidFill>
                  <a:srgbClr val="515050"/>
                </a:solidFill>
                <a:latin typeface="GOTHAM-BOOK" panose="02000504050000020004" pitchFamily="2" charset="0"/>
              </a:rPr>
              <a:t>Stop</a:t>
            </a:r>
          </a:p>
          <a:p>
            <a:pPr>
              <a:lnSpc>
                <a:spcPct val="150000"/>
              </a:lnSpc>
              <a:buClr>
                <a:srgbClr val="D43533"/>
              </a:buClr>
            </a:pPr>
            <a:r>
              <a:rPr lang="en-GB" sz="2400" dirty="0">
                <a:solidFill>
                  <a:srgbClr val="515050"/>
                </a:solidFill>
                <a:latin typeface="GOTHAM-BOOK" panose="02000504050000020004" pitchFamily="2" charset="0"/>
              </a:rPr>
              <a:t>Let’s not do that anymore</a:t>
            </a: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6610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523</Words>
  <Application>Microsoft Office PowerPoint</Application>
  <PresentationFormat>Widescreen</PresentationFormat>
  <Paragraphs>50</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Gotham</vt:lpstr>
      <vt:lpstr>GOTHAM-BOOK</vt:lpstr>
      <vt:lpstr>Office Theme</vt:lpstr>
      <vt:lpstr>PowerPoint Presentation</vt:lpstr>
      <vt:lpstr>CLEAR INSTRUCTIONS</vt:lpstr>
      <vt:lpstr>FIRST … THEN YOU CAN …</vt:lpstr>
      <vt:lpstr>PowerPoint Presentation</vt:lpstr>
      <vt:lpstr>UNCLEAR / VAGUE COMMANDS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49</cp:revision>
  <dcterms:created xsi:type="dcterms:W3CDTF">2020-11-24T13:02:49Z</dcterms:created>
  <dcterms:modified xsi:type="dcterms:W3CDTF">2021-03-22T13:05:25Z</dcterms:modified>
</cp:coreProperties>
</file>