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63" r:id="rId4"/>
    <p:sldId id="267" r:id="rId5"/>
    <p:sldId id="26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1A2003-1110-42EC-B8A0-0188EDD0FBE0}" v="2" dt="2022-03-02T14:52:03.0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4107" autoAdjust="0"/>
    <p:restoredTop sz="94660"/>
  </p:normalViewPr>
  <p:slideViewPr>
    <p:cSldViewPr snapToGrid="0">
      <p:cViewPr varScale="1">
        <p:scale>
          <a:sx n="86" d="100"/>
          <a:sy n="86" d="100"/>
        </p:scale>
        <p:origin x="600" y="72"/>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02/03/2022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baseline="0" dirty="0">
                <a:latin typeface="Open Sans" panose="020B0606030504020204" pitchFamily="34" charset="0"/>
                <a:ea typeface="Open Sans" panose="020B0606030504020204" pitchFamily="34" charset="0"/>
                <a:cs typeface="Open Sans" panose="020B0606030504020204" pitchFamily="34" charset="0"/>
              </a:rPr>
              <a:t>Ask your parents </a:t>
            </a:r>
            <a:r>
              <a:rPr lang="en-US" dirty="0">
                <a:latin typeface="Open Sans" panose="020B0606030504020204" pitchFamily="34" charset="0"/>
                <a:ea typeface="Open Sans" panose="020B0606030504020204" pitchFamily="34" charset="0"/>
                <a:cs typeface="Open Sans" panose="020B0606030504020204" pitchFamily="34" charset="0"/>
              </a:rPr>
              <a:t>what challenges parents might face </a:t>
            </a:r>
            <a:r>
              <a:rPr lang="en-US" b="0" i="0" u="none" strike="noStrike" baseline="0" dirty="0">
                <a:latin typeface="Open Sans" panose="020B0606030504020204" pitchFamily="34" charset="0"/>
                <a:ea typeface="Open Sans" panose="020B0606030504020204" pitchFamily="34" charset="0"/>
                <a:cs typeface="Open Sans" panose="020B0606030504020204" pitchFamily="34" charset="0"/>
              </a:rPr>
              <a:t>when looking to have play time with their children. As this is the first session the parents may feel shy to start offering answers. If so, prime your assistant to offer some answers. Usually this will break the ice.</a:t>
            </a:r>
          </a:p>
          <a:p>
            <a:pPr algn="l"/>
            <a:endParaRPr lang="en-US" dirty="0">
              <a:latin typeface="Open Sans" panose="020B0606030504020204" pitchFamily="34" charset="0"/>
              <a:ea typeface="Open Sans" panose="020B0606030504020204" pitchFamily="34" charset="0"/>
              <a:cs typeface="Open Sans" panose="020B0606030504020204" pitchFamily="34" charset="0"/>
            </a:endParaRPr>
          </a:p>
          <a:p>
            <a:pPr algn="l"/>
            <a:r>
              <a:rPr lang="en-US" b="0" i="0" u="none" strike="noStrike" baseline="0" dirty="0">
                <a:latin typeface="Open Sans" panose="020B0606030504020204" pitchFamily="34" charset="0"/>
                <a:ea typeface="Open Sans" panose="020B0606030504020204" pitchFamily="34" charset="0"/>
                <a:cs typeface="Open Sans" panose="020B0606030504020204" pitchFamily="34" charset="0"/>
              </a:rPr>
              <a:t>Ideas to overcome those challenges might include low cost or no cost activities such as Books, puzzles, art and craft activities, bricks, cars, dolls, dressing up, playdough, baking…</a:t>
            </a:r>
          </a:p>
          <a:p>
            <a:pPr algn="l"/>
            <a:endParaRPr lang="en-US" dirty="0">
              <a:latin typeface="Open Sans" panose="020B0606030504020204" pitchFamily="34" charset="0"/>
              <a:ea typeface="Open Sans" panose="020B0606030504020204" pitchFamily="34" charset="0"/>
              <a:cs typeface="Open Sans" panose="020B0606030504020204" pitchFamily="34" charset="0"/>
            </a:endParaRPr>
          </a:p>
          <a:p>
            <a:pPr algn="l"/>
            <a:r>
              <a:rPr lang="en-US" b="0" i="0" u="none" strike="noStrike" baseline="0" dirty="0">
                <a:latin typeface="Open Sans" panose="020B0606030504020204" pitchFamily="34" charset="0"/>
                <a:ea typeface="Open Sans" panose="020B0606030504020204" pitchFamily="34" charset="0"/>
                <a:cs typeface="Open Sans" panose="020B0606030504020204" pitchFamily="34" charset="0"/>
              </a:rPr>
              <a:t>When it comes to the cost of one to one time, it is important to emphasis that it is about spending time together, not about spending money! Remember from the first video that the most important thing to a child is your time and your attention.</a:t>
            </a:r>
            <a:endParaRPr lang="en-US" sz="1800" dirty="0">
              <a:latin typeface="CIDFont+F2"/>
            </a:endParaRPr>
          </a:p>
          <a:p>
            <a:pPr algn="l"/>
            <a:endParaRPr lang="en-US" sz="1800" dirty="0">
              <a:latin typeface="CIDFont+F2"/>
            </a:endParaRPr>
          </a:p>
          <a:p>
            <a:pPr algn="l"/>
            <a:endParaRPr lang="en-US" sz="1800" dirty="0">
              <a:latin typeface="CIDFont+F2"/>
            </a:endParaRPr>
          </a:p>
          <a:p>
            <a:pPr algn="l"/>
            <a:endParaRPr lang="en-GB" dirty="0"/>
          </a:p>
        </p:txBody>
      </p:sp>
      <p:sp>
        <p:nvSpPr>
          <p:cNvPr id="4" name="Slide Number Placeholder 3"/>
          <p:cNvSpPr>
            <a:spLocks noGrp="1"/>
          </p:cNvSpPr>
          <p:nvPr>
            <p:ph type="sldNum" sz="quarter" idx="5"/>
          </p:nvPr>
        </p:nvSpPr>
        <p:spPr/>
        <p:txBody>
          <a:bodyPr/>
          <a:lstStyle/>
          <a:p>
            <a:fld id="{0C28F774-D1A6-4003-9D8E-2E295043FEE2}" type="slidenum">
              <a:rPr lang="en-GB" smtClean="0"/>
              <a:t>3</a:t>
            </a:fld>
            <a:endParaRPr lang="en-GB"/>
          </a:p>
        </p:txBody>
      </p:sp>
    </p:spTree>
    <p:extLst>
      <p:ext uri="{BB962C8B-B14F-4D97-AF65-F5344CB8AC3E}">
        <p14:creationId xmlns:p14="http://schemas.microsoft.com/office/powerpoint/2010/main" val="904207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there are other children in the home then parents will need to find an activity that they are able to do whilst they have the one-to-one time with the other child, remind them that they will get their turn. </a:t>
            </a:r>
          </a:p>
          <a:p>
            <a:endParaRPr lang="en-GB" dirty="0"/>
          </a:p>
          <a:p>
            <a:r>
              <a:rPr lang="en-GB" dirty="0"/>
              <a:t>Parents will need to ask their children what activity they would like to do and follow their lead.  Encourage them to offer suggestions of activities that they know they like if their children are finding it difficult to pick something (remember that the activity must still follow their family's household rules).</a:t>
            </a:r>
          </a:p>
          <a:p>
            <a:endParaRPr lang="en-GB" dirty="0"/>
          </a:p>
          <a:p>
            <a:r>
              <a:rPr lang="en-GB" dirty="0"/>
              <a:t>Parents must not tell the children how to play or criticize what they are doing and should avoid asking lots of questions, instead wait for them to invite you to join in, make comments on what they are doing and just being there watching them can be enough.</a:t>
            </a:r>
          </a:p>
        </p:txBody>
      </p:sp>
      <p:sp>
        <p:nvSpPr>
          <p:cNvPr id="4" name="Slide Number Placeholder 3"/>
          <p:cNvSpPr>
            <a:spLocks noGrp="1"/>
          </p:cNvSpPr>
          <p:nvPr>
            <p:ph type="sldNum" sz="quarter" idx="5"/>
          </p:nvPr>
        </p:nvSpPr>
        <p:spPr/>
        <p:txBody>
          <a:bodyPr/>
          <a:lstStyle/>
          <a:p>
            <a:fld id="{0C28F774-D1A6-4003-9D8E-2E295043FEE2}" type="slidenum">
              <a:rPr lang="en-GB" smtClean="0"/>
              <a:t>4</a:t>
            </a:fld>
            <a:endParaRPr lang="en-GB"/>
          </a:p>
        </p:txBody>
      </p:sp>
    </p:spTree>
    <p:extLst>
      <p:ext uri="{BB962C8B-B14F-4D97-AF65-F5344CB8AC3E}">
        <p14:creationId xmlns:p14="http://schemas.microsoft.com/office/powerpoint/2010/main" val="1962135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lots of activities parents can do with their children and a few examples are books, puzzles, arts and craft, bricks, cars, dolls, sand/water play, board and card games, park, bikes and scooters, window shopping, going for a hot chocolate or ice cream, taking the dog for a walk.</a:t>
            </a:r>
          </a:p>
          <a:p>
            <a:endParaRPr lang="en-GB" dirty="0"/>
          </a:p>
          <a:p>
            <a:r>
              <a:rPr lang="en-GB" dirty="0"/>
              <a:t>These activities should be low cost/no cost as this is about spending time not money, parents can however, on occasion, do more expensive activities to fit in with their budget.</a:t>
            </a:r>
          </a:p>
        </p:txBody>
      </p:sp>
      <p:sp>
        <p:nvSpPr>
          <p:cNvPr id="4" name="Slide Number Placeholder 3"/>
          <p:cNvSpPr>
            <a:spLocks noGrp="1"/>
          </p:cNvSpPr>
          <p:nvPr>
            <p:ph type="sldNum" sz="quarter" idx="5"/>
          </p:nvPr>
        </p:nvSpPr>
        <p:spPr/>
        <p:txBody>
          <a:bodyPr/>
          <a:lstStyle/>
          <a:p>
            <a:fld id="{0C28F774-D1A6-4003-9D8E-2E295043FEE2}" type="slidenum">
              <a:rPr lang="en-GB" smtClean="0"/>
              <a:t>5</a:t>
            </a:fld>
            <a:endParaRPr lang="en-GB"/>
          </a:p>
        </p:txBody>
      </p:sp>
    </p:spTree>
    <p:extLst>
      <p:ext uri="{BB962C8B-B14F-4D97-AF65-F5344CB8AC3E}">
        <p14:creationId xmlns:p14="http://schemas.microsoft.com/office/powerpoint/2010/main" val="3171506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vert="horz" lIns="91440" tIns="45720" rIns="91440" bIns="45720" rtlCol="0" anchor="t">
            <a:normAutofit/>
          </a:bodyPr>
          <a:lstStyle/>
          <a:p>
            <a:r>
              <a:rPr lang="en-GB" b="1" spc="300" dirty="0">
                <a:solidFill>
                  <a:schemeClr val="bg1"/>
                </a:solidFill>
                <a:latin typeface="Gotham"/>
              </a:rPr>
              <a:t>Week 2: One to One Time and Child-led Play</a:t>
            </a: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W</a:t>
            </a:r>
            <a:r>
              <a:rPr lang="en-GB" sz="2400" b="1" spc="300" dirty="0">
                <a:solidFill>
                  <a:srgbClr val="515050"/>
                </a:solidFill>
                <a:latin typeface="Gotham" panose="02000504050000020004" pitchFamily="2" charset="0"/>
              </a:rPr>
              <a:t>HY ONE TO ONE TIME</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a:bodyPr>
          <a:lstStyle/>
          <a:p>
            <a:pPr>
              <a:lnSpc>
                <a:spcPct val="150000"/>
              </a:lnSpc>
              <a:buClr>
                <a:srgbClr val="D43533"/>
              </a:buClr>
            </a:pPr>
            <a:endParaRPr lang="en-GB" sz="2000"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panose="02000504050000020004" pitchFamily="2" charset="0"/>
              </a:rPr>
              <a:t>Builds a relationship with your children</a:t>
            </a:r>
          </a:p>
          <a:p>
            <a:pPr>
              <a:lnSpc>
                <a:spcPct val="150000"/>
              </a:lnSpc>
              <a:buClr>
                <a:srgbClr val="D43533"/>
              </a:buClr>
            </a:pPr>
            <a:r>
              <a:rPr lang="en-GB" dirty="0">
                <a:solidFill>
                  <a:srgbClr val="515050"/>
                </a:solidFill>
                <a:latin typeface="GOTHAM-BOOK" panose="02000504050000020004" pitchFamily="2" charset="0"/>
              </a:rPr>
              <a:t>Relationship is the foundation for improving behaviour</a:t>
            </a:r>
          </a:p>
          <a:p>
            <a:pPr>
              <a:lnSpc>
                <a:spcPct val="150000"/>
              </a:lnSpc>
              <a:buClr>
                <a:srgbClr val="D43533"/>
              </a:buClr>
            </a:pPr>
            <a:r>
              <a:rPr lang="en-GB" dirty="0">
                <a:solidFill>
                  <a:srgbClr val="515050"/>
                </a:solidFill>
                <a:latin typeface="GOTHAM-BOOK" panose="02000504050000020004" pitchFamily="2" charset="0"/>
              </a:rPr>
              <a:t>Benefits to the child</a:t>
            </a: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47581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US" sz="2400" b="1" spc="300" dirty="0">
                <a:solidFill>
                  <a:srgbClr val="515050"/>
                </a:solidFill>
                <a:latin typeface="Gotham" panose="02000504050000020004" pitchFamily="2" charset="0"/>
              </a:rPr>
              <a:t>C</a:t>
            </a:r>
            <a:r>
              <a:rPr lang="en-GB" sz="2400" b="1" spc="300" dirty="0">
                <a:solidFill>
                  <a:srgbClr val="515050"/>
                </a:solidFill>
                <a:latin typeface="Gotham" panose="02000504050000020004" pitchFamily="2" charset="0"/>
              </a:rPr>
              <a:t>HALLENGES FOR ONE TO ONE TIME</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a:bodyPr>
          <a:lstStyle/>
          <a:p>
            <a:pPr>
              <a:lnSpc>
                <a:spcPct val="150000"/>
              </a:lnSpc>
              <a:buClr>
                <a:srgbClr val="D43533"/>
              </a:buClr>
            </a:pP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panose="02000504050000020004" pitchFamily="2" charset="0"/>
              </a:rPr>
              <a:t>Benefits of One to One time</a:t>
            </a:r>
          </a:p>
          <a:p>
            <a:pPr>
              <a:lnSpc>
                <a:spcPct val="150000"/>
              </a:lnSpc>
              <a:buClr>
                <a:srgbClr val="D43533"/>
              </a:buClr>
            </a:pPr>
            <a:r>
              <a:rPr lang="en-GB" dirty="0">
                <a:solidFill>
                  <a:srgbClr val="515050"/>
                </a:solidFill>
                <a:latin typeface="GOTHAM-BOOK" panose="02000504050000020004" pitchFamily="2" charset="0"/>
              </a:rPr>
              <a:t>What are the challenges parents might face ?</a:t>
            </a:r>
          </a:p>
          <a:p>
            <a:pPr>
              <a:lnSpc>
                <a:spcPct val="150000"/>
              </a:lnSpc>
              <a:buClr>
                <a:srgbClr val="D43533"/>
              </a:buClr>
            </a:pPr>
            <a:r>
              <a:rPr lang="en-GB" dirty="0">
                <a:solidFill>
                  <a:srgbClr val="515050"/>
                </a:solidFill>
                <a:latin typeface="GOTHAM-BOOK" panose="02000504050000020004" pitchFamily="2" charset="0"/>
              </a:rPr>
              <a:t>How can we overcome those challenges?</a:t>
            </a:r>
          </a:p>
          <a:p>
            <a:pPr>
              <a:lnSpc>
                <a:spcPct val="150000"/>
              </a:lnSpc>
              <a:buClr>
                <a:srgbClr val="D43533"/>
              </a:buClr>
            </a:pPr>
            <a:r>
              <a:rPr lang="en-GB" dirty="0">
                <a:solidFill>
                  <a:srgbClr val="515050"/>
                </a:solidFill>
                <a:latin typeface="GOTHAM-BOOK" panose="02000504050000020004" pitchFamily="2" charset="0"/>
              </a:rPr>
              <a:t>What about the cost?</a:t>
            </a: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472204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ONE TO ONE TIME</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a:bodyPr>
          <a:lstStyle/>
          <a:p>
            <a:pPr>
              <a:lnSpc>
                <a:spcPct val="150000"/>
              </a:lnSpc>
              <a:buClr>
                <a:srgbClr val="D43533"/>
              </a:buClr>
            </a:pPr>
            <a:r>
              <a:rPr lang="en-GB" sz="2400" dirty="0">
                <a:solidFill>
                  <a:srgbClr val="515050"/>
                </a:solidFill>
                <a:latin typeface="GOTHAM-BOOK" panose="02000504050000020004" pitchFamily="2" charset="0"/>
              </a:rPr>
              <a:t>Helps us to bond with our child/teenager</a:t>
            </a:r>
          </a:p>
          <a:p>
            <a:pPr>
              <a:lnSpc>
                <a:spcPct val="150000"/>
              </a:lnSpc>
              <a:buClr>
                <a:srgbClr val="D43533"/>
              </a:buClr>
            </a:pPr>
            <a:r>
              <a:rPr lang="en-GB" sz="2400" dirty="0">
                <a:solidFill>
                  <a:srgbClr val="515050"/>
                </a:solidFill>
                <a:latin typeface="GOTHAM-BOOK" panose="02000504050000020004" pitchFamily="2" charset="0"/>
              </a:rPr>
              <a:t>Shows that we care and makes them feel loved </a:t>
            </a:r>
          </a:p>
          <a:p>
            <a:pPr>
              <a:lnSpc>
                <a:spcPct val="150000"/>
              </a:lnSpc>
              <a:buClr>
                <a:srgbClr val="D43533"/>
              </a:buClr>
            </a:pPr>
            <a:r>
              <a:rPr lang="en-GB" sz="2400" dirty="0">
                <a:solidFill>
                  <a:srgbClr val="515050"/>
                </a:solidFill>
                <a:latin typeface="GOTHAM-BOOK" panose="02000504050000020004" pitchFamily="2" charset="0"/>
              </a:rPr>
              <a:t>10-15mins a day or alternatively an hour some days a week</a:t>
            </a:r>
          </a:p>
          <a:p>
            <a:pPr>
              <a:lnSpc>
                <a:spcPct val="150000"/>
              </a:lnSpc>
              <a:buClr>
                <a:srgbClr val="D43533"/>
              </a:buClr>
            </a:pPr>
            <a:r>
              <a:rPr lang="en-GB" sz="2400" dirty="0">
                <a:solidFill>
                  <a:srgbClr val="515050"/>
                </a:solidFill>
                <a:latin typeface="GOTHAM-BOOK" panose="02000504050000020004" pitchFamily="2" charset="0"/>
              </a:rPr>
              <a:t>Give them your full attention – no tv/phones</a:t>
            </a:r>
          </a:p>
          <a:p>
            <a:pPr>
              <a:lnSpc>
                <a:spcPct val="150000"/>
              </a:lnSpc>
              <a:buClr>
                <a:srgbClr val="D43533"/>
              </a:buClr>
            </a:pPr>
            <a:r>
              <a:rPr lang="en-GB" sz="2400" dirty="0">
                <a:solidFill>
                  <a:srgbClr val="515050"/>
                </a:solidFill>
                <a:latin typeface="GOTHAM-BOOK" panose="02000504050000020004" pitchFamily="2" charset="0"/>
              </a:rPr>
              <a:t>Provide an activity for your other children or take it in turns with another adult where possible</a:t>
            </a: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66109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ONE TO ONE TIME continued</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a:bodyPr>
          <a:lstStyle/>
          <a:p>
            <a:pPr>
              <a:lnSpc>
                <a:spcPct val="150000"/>
              </a:lnSpc>
              <a:buClr>
                <a:srgbClr val="D43533"/>
              </a:buClr>
            </a:pPr>
            <a:r>
              <a:rPr lang="en-GB" sz="2400" dirty="0">
                <a:solidFill>
                  <a:srgbClr val="515050"/>
                </a:solidFill>
                <a:latin typeface="GOTHAM-BOOK" panose="02000504050000020004" pitchFamily="2" charset="0"/>
              </a:rPr>
              <a:t>Ask your child what they would like to do/ talk about</a:t>
            </a:r>
          </a:p>
          <a:p>
            <a:pPr>
              <a:lnSpc>
                <a:spcPct val="150000"/>
              </a:lnSpc>
              <a:buClr>
                <a:srgbClr val="D43533"/>
              </a:buClr>
            </a:pPr>
            <a:r>
              <a:rPr lang="en-GB" sz="2400" dirty="0">
                <a:solidFill>
                  <a:srgbClr val="515050"/>
                </a:solidFill>
                <a:latin typeface="GOTHAM-BOOK" panose="02000504050000020004" pitchFamily="2" charset="0"/>
              </a:rPr>
              <a:t>Let them play how they want to play/ talk about what they want to talk about</a:t>
            </a:r>
          </a:p>
          <a:p>
            <a:pPr>
              <a:lnSpc>
                <a:spcPct val="150000"/>
              </a:lnSpc>
              <a:buClr>
                <a:srgbClr val="D43533"/>
              </a:buClr>
            </a:pPr>
            <a:r>
              <a:rPr lang="en-GB" sz="2400" dirty="0">
                <a:solidFill>
                  <a:srgbClr val="515050"/>
                </a:solidFill>
                <a:latin typeface="GOTHAM-BOOK" panose="02000504050000020004" pitchFamily="2" charset="0"/>
              </a:rPr>
              <a:t>Don’t tell your child how to play or criticise</a:t>
            </a:r>
          </a:p>
          <a:p>
            <a:pPr>
              <a:lnSpc>
                <a:spcPct val="150000"/>
              </a:lnSpc>
              <a:buClr>
                <a:srgbClr val="D43533"/>
              </a:buClr>
            </a:pPr>
            <a:r>
              <a:rPr lang="en-GB" sz="2400" dirty="0">
                <a:solidFill>
                  <a:srgbClr val="515050"/>
                </a:solidFill>
                <a:latin typeface="GOTHAM-BOOK" panose="02000504050000020004" pitchFamily="2" charset="0"/>
              </a:rPr>
              <a:t>Avoid asking lots of questions – let them play/talk</a:t>
            </a:r>
          </a:p>
          <a:p>
            <a:pPr>
              <a:lnSpc>
                <a:spcPct val="150000"/>
              </a:lnSpc>
              <a:buClr>
                <a:srgbClr val="D43533"/>
              </a:buClr>
            </a:pPr>
            <a:r>
              <a:rPr lang="en-GB" sz="2400" dirty="0">
                <a:solidFill>
                  <a:srgbClr val="515050"/>
                </a:solidFill>
                <a:latin typeface="GOTHAM-BOOK" panose="02000504050000020004" pitchFamily="2" charset="0"/>
              </a:rPr>
              <a:t>Watching and commentating can be enough</a:t>
            </a: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1013657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701</TotalTime>
  <Words>772</Words>
  <Application>Microsoft Office PowerPoint</Application>
  <PresentationFormat>Widescreen</PresentationFormat>
  <Paragraphs>50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WHY ONE TO ONE TIME</vt:lpstr>
      <vt:lpstr>CHALLENGES FOR ONE TO ONE TIME</vt:lpstr>
      <vt:lpstr>ONE TO ONE TIME</vt:lpstr>
      <vt:lpstr>ONE TO ONE TIME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41</cp:revision>
  <dcterms:created xsi:type="dcterms:W3CDTF">2020-11-24T13:02:49Z</dcterms:created>
  <dcterms:modified xsi:type="dcterms:W3CDTF">2022-03-02T14:53:00Z</dcterms:modified>
</cp:coreProperties>
</file>