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notesMasterIdLst>
    <p:notesMasterId r:id="rId7"/>
  </p:notesMasterIdLst>
  <p:sldIdLst>
    <p:sldId id="272" r:id="rId3"/>
    <p:sldId id="259" r:id="rId4"/>
    <p:sldId id="273" r:id="rId5"/>
    <p:sldId id="257" r:id="rId6"/>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331" y="67"/>
      </p:cViewPr>
      <p:guideLst/>
    </p:cSldViewPr>
  </p:slideViewPr>
  <p:notesTextViewPr>
    <p:cViewPr>
      <p:scale>
        <a:sx n="1" d="1"/>
        <a:sy n="1" d="1"/>
      </p:scale>
      <p:origin x="0" y="0"/>
    </p:cViewPr>
  </p:notesTextViewPr>
  <p:sorterViewPr>
    <p:cViewPr>
      <p:scale>
        <a:sx n="100" d="100"/>
        <a:sy n="100" d="100"/>
      </p:scale>
      <p:origin x="0" y="-2442"/>
    </p:cViewPr>
  </p:sorterViewPr>
  <p:notesViewPr>
    <p:cSldViewPr snapToGrid="0">
      <p:cViewPr varScale="1">
        <p:scale>
          <a:sx n="62" d="100"/>
          <a:sy n="62" d="100"/>
        </p:scale>
        <p:origin x="3154"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DDC21B-9CE8-4777-B1C1-CFD3DEEF4E99}" type="datetimeFigureOut">
              <a:rPr lang="en-GB" smtClean="0"/>
              <a:t>08/03/2022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4BBEEC-6EE2-4C74-A163-00C1BFB38A8D}" type="slidenum">
              <a:rPr lang="en-GB" smtClean="0"/>
              <a:t>‹#›</a:t>
            </a:fld>
            <a:endParaRPr lang="en-GB"/>
          </a:p>
        </p:txBody>
      </p:sp>
    </p:spTree>
    <p:extLst>
      <p:ext uri="{BB962C8B-B14F-4D97-AF65-F5344CB8AC3E}">
        <p14:creationId xmlns:p14="http://schemas.microsoft.com/office/powerpoint/2010/main" val="190903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week we are going to discuss the best way to incentivise and reward positive behaviour and setting appropriate consequences for when set boundaries are broken.</a:t>
            </a:r>
          </a:p>
          <a:p>
            <a:endParaRPr lang="en-GB" dirty="0"/>
          </a:p>
          <a:p>
            <a:r>
              <a:rPr lang="en-GB" dirty="0"/>
              <a:t>We will also explore the difference between punishment and consequences and how boundaries and consequences can be used effectively to improve children’s behaviour without damaging the parent child relationship.</a:t>
            </a:r>
          </a:p>
          <a:p>
            <a:endParaRPr lang="en-GB" dirty="0"/>
          </a:p>
        </p:txBody>
      </p:sp>
      <p:sp>
        <p:nvSpPr>
          <p:cNvPr id="4" name="Slide Number Placeholder 3"/>
          <p:cNvSpPr>
            <a:spLocks noGrp="1"/>
          </p:cNvSpPr>
          <p:nvPr>
            <p:ph type="sldNum" sz="quarter" idx="5"/>
          </p:nvPr>
        </p:nvSpPr>
        <p:spPr/>
        <p:txBody>
          <a:bodyPr/>
          <a:lstStyle/>
          <a:p>
            <a:fld id="{0C28F774-D1A6-4003-9D8E-2E295043FEE2}" type="slidenum">
              <a:rPr lang="en-GB" smtClean="0"/>
              <a:t>1</a:t>
            </a:fld>
            <a:endParaRPr lang="en-GB"/>
          </a:p>
        </p:txBody>
      </p:sp>
    </p:spTree>
    <p:extLst>
      <p:ext uri="{BB962C8B-B14F-4D97-AF65-F5344CB8AC3E}">
        <p14:creationId xmlns:p14="http://schemas.microsoft.com/office/powerpoint/2010/main" val="103946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Slide 4</a:t>
            </a:r>
          </a:p>
          <a:p>
            <a:r>
              <a:rPr lang="en-GB" dirty="0"/>
              <a:t>Think about using a grab bag for instant rewards this can be a bad that is full of low-cost rewards things like bubbles, sweets, notepad, pens, pencils, nail varnishes, bouncy balls the one you catch your children being well behaved or you think they have work hard and deserve a reward you can just pull the bag out and allow them to  choose one thing from the bag.</a:t>
            </a:r>
          </a:p>
        </p:txBody>
      </p:sp>
      <p:sp>
        <p:nvSpPr>
          <p:cNvPr id="4" name="Slide Number Placeholder 3"/>
          <p:cNvSpPr>
            <a:spLocks noGrp="1"/>
          </p:cNvSpPr>
          <p:nvPr>
            <p:ph type="sldNum" sz="quarter" idx="5"/>
          </p:nvPr>
        </p:nvSpPr>
        <p:spPr/>
        <p:txBody>
          <a:bodyPr/>
          <a:lstStyle/>
          <a:p>
            <a:fld id="{4A4BBEEC-6EE2-4C74-A163-00C1BFB38A8D}" type="slidenum">
              <a:rPr lang="en-GB" smtClean="0"/>
              <a:t>2</a:t>
            </a:fld>
            <a:endParaRPr lang="en-GB"/>
          </a:p>
        </p:txBody>
      </p:sp>
      <p:pic>
        <p:nvPicPr>
          <p:cNvPr id="5" name="Picture 2" descr="Text&#10;&#10;Description automatically generated">
            <a:extLst>
              <a:ext uri="{FF2B5EF4-FFF2-40B4-BE49-F238E27FC236}">
                <a16:creationId xmlns:a16="http://schemas.microsoft.com/office/drawing/2014/main" id="{7D411CE7-0C3F-45C2-A5C2-FB5FB1B04AE7}"/>
              </a:ext>
            </a:extLst>
          </p:cNvPr>
          <p:cNvPicPr>
            <a:picLocks noChangeAspect="1"/>
          </p:cNvPicPr>
          <p:nvPr/>
        </p:nvPicPr>
        <p:blipFill>
          <a:blip r:embed="rId3"/>
          <a:stretch>
            <a:fillRect/>
          </a:stretch>
        </p:blipFill>
        <p:spPr>
          <a:xfrm>
            <a:off x="149511" y="5543550"/>
            <a:ext cx="6708489" cy="3600450"/>
          </a:xfrm>
          <a:prstGeom prst="rect">
            <a:avLst/>
          </a:prstGeom>
        </p:spPr>
      </p:pic>
    </p:spTree>
    <p:extLst>
      <p:ext uri="{BB962C8B-B14F-4D97-AF65-F5344CB8AC3E}">
        <p14:creationId xmlns:p14="http://schemas.microsoft.com/office/powerpoint/2010/main" val="848955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Slide 4</a:t>
            </a:r>
          </a:p>
          <a:p>
            <a:r>
              <a:rPr lang="en-GB" dirty="0"/>
              <a:t>Think about using a grab bag for instant rewards this can be a bad that is full of low-cost rewards things like bubbles, sweets, notepad, pens, pencils, nail varnishes, bouncy balls the one you catch your children being well behaved or you think they have work hard and deserve a reward you can just pull the bag out and allow them to  choose one thing from the bag.</a:t>
            </a:r>
          </a:p>
        </p:txBody>
      </p:sp>
      <p:sp>
        <p:nvSpPr>
          <p:cNvPr id="4" name="Slide Number Placeholder 3"/>
          <p:cNvSpPr>
            <a:spLocks noGrp="1"/>
          </p:cNvSpPr>
          <p:nvPr>
            <p:ph type="sldNum" sz="quarter" idx="5"/>
          </p:nvPr>
        </p:nvSpPr>
        <p:spPr/>
        <p:txBody>
          <a:bodyPr/>
          <a:lstStyle/>
          <a:p>
            <a:fld id="{4A4BBEEC-6EE2-4C74-A163-00C1BFB38A8D}" type="slidenum">
              <a:rPr lang="en-GB" smtClean="0"/>
              <a:t>3</a:t>
            </a:fld>
            <a:endParaRPr lang="en-GB"/>
          </a:p>
        </p:txBody>
      </p:sp>
      <p:pic>
        <p:nvPicPr>
          <p:cNvPr id="5" name="Picture 2" descr="Text&#10;&#10;Description automatically generated">
            <a:extLst>
              <a:ext uri="{FF2B5EF4-FFF2-40B4-BE49-F238E27FC236}">
                <a16:creationId xmlns:a16="http://schemas.microsoft.com/office/drawing/2014/main" id="{7D411CE7-0C3F-45C2-A5C2-FB5FB1B04AE7}"/>
              </a:ext>
            </a:extLst>
          </p:cNvPr>
          <p:cNvPicPr>
            <a:picLocks noChangeAspect="1"/>
          </p:cNvPicPr>
          <p:nvPr/>
        </p:nvPicPr>
        <p:blipFill>
          <a:blip r:embed="rId3"/>
          <a:stretch>
            <a:fillRect/>
          </a:stretch>
        </p:blipFill>
        <p:spPr>
          <a:xfrm>
            <a:off x="149511" y="5543550"/>
            <a:ext cx="6708489" cy="3600450"/>
          </a:xfrm>
          <a:prstGeom prst="rect">
            <a:avLst/>
          </a:prstGeom>
        </p:spPr>
      </p:pic>
    </p:spTree>
    <p:extLst>
      <p:ext uri="{BB962C8B-B14F-4D97-AF65-F5344CB8AC3E}">
        <p14:creationId xmlns:p14="http://schemas.microsoft.com/office/powerpoint/2010/main" val="2774656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Rewards charts can be used to help reduce negative behaviour and can be used to encourage children to do jobs and chores around the house think about what is important for your family.</a:t>
            </a:r>
          </a:p>
          <a:p>
            <a:endParaRPr lang="en-GB" dirty="0"/>
          </a:p>
          <a:p>
            <a:r>
              <a:rPr lang="en-GB" dirty="0"/>
              <a:t>Encourage your child to help make the reward chart, keep the reward chart in an easy access so that it can be seen make the goal achievable think about low-cost no cost rewards that are suitable to each individual child, remember to be consistent with the rewards, always give the reward that was promised, remember to never put a sad face or a or a cross when a child hasn't reached the expected behaviour.</a:t>
            </a:r>
          </a:p>
          <a:p>
            <a:endParaRPr lang="en-GB" dirty="0"/>
          </a:p>
        </p:txBody>
      </p:sp>
      <p:sp>
        <p:nvSpPr>
          <p:cNvPr id="4" name="Slide Number Placeholder 3"/>
          <p:cNvSpPr>
            <a:spLocks noGrp="1"/>
          </p:cNvSpPr>
          <p:nvPr>
            <p:ph type="sldNum" sz="quarter" idx="5"/>
          </p:nvPr>
        </p:nvSpPr>
        <p:spPr/>
        <p:txBody>
          <a:bodyPr/>
          <a:lstStyle/>
          <a:p>
            <a:fld id="{4A4BBEEC-6EE2-4C74-A163-00C1BFB38A8D}" type="slidenum">
              <a:rPr lang="en-GB" smtClean="0"/>
              <a:t>4</a:t>
            </a:fld>
            <a:endParaRPr lang="en-GB"/>
          </a:p>
        </p:txBody>
      </p:sp>
    </p:spTree>
    <p:extLst>
      <p:ext uri="{BB962C8B-B14F-4D97-AF65-F5344CB8AC3E}">
        <p14:creationId xmlns:p14="http://schemas.microsoft.com/office/powerpoint/2010/main" val="1975126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08/03/2022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08/03/2022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08/03/2022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9A49A-62ED-4537-ABC9-0F3A0288C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480B32-6779-4F8D-9AA3-2121148EB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308AB2-CC42-470B-81A8-E62CBCBF5642}"/>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A9CD2245-693F-4A24-99DF-DB399DBFC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4A477-9F45-459D-ABAE-7B049B940FC3}"/>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31240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4D6C-8F8A-45B9-A856-75703D54AC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4172D6-E642-4878-B6CA-DB56AF92E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C826B2-7B94-4B7A-9F8E-740D19B61F58}"/>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546006DD-7E4F-40E2-A60C-04191BA85E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EDB339-FA8B-4D69-8246-86F7889C08CF}"/>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823103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4D27-9C04-472D-B770-6779E7F6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7A576F-0DCE-467D-B0EA-58777646E7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AFB92-9D3C-4D47-8112-003C8772DA90}"/>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67208D0A-7EA7-4106-AB78-90D24AF8C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7CC98-8A2B-4F46-BD81-00AAA202A8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31812783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FD5A-A07D-4814-8F9F-A539664B8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96AACE-4251-46C3-ACB8-D216A00382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F91709-EECD-4472-8147-CCD101015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A1D763-FA65-4E33-9A94-AA105346E526}"/>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6" name="Footer Placeholder 5">
            <a:extLst>
              <a:ext uri="{FF2B5EF4-FFF2-40B4-BE49-F238E27FC236}">
                <a16:creationId xmlns:a16="http://schemas.microsoft.com/office/drawing/2014/main" id="{10DB0AA5-0E11-4974-BF4C-B21592004A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D7B95D-3428-4391-8BB1-707AE05A2871}"/>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54779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41FF-814C-47E1-A4CC-B41F44B83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18D9C-B2BF-4797-8EA1-7D8DA2A6C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6C553E-C0D9-45B8-9400-49209FEBC5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5F167E-80B6-479F-A127-7798421DD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190E8-428A-4226-BA81-D7470E609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2CB688-9ECE-483E-945D-56DAE159FFC3}"/>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8" name="Footer Placeholder 7">
            <a:extLst>
              <a:ext uri="{FF2B5EF4-FFF2-40B4-BE49-F238E27FC236}">
                <a16:creationId xmlns:a16="http://schemas.microsoft.com/office/drawing/2014/main" id="{9950E53F-E664-4E88-B221-CBA6672DB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1EA3-33AB-4487-9AF6-6519A522D4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148476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FEB-410D-43A5-B329-DD4C587149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59E599-A0AA-4BD9-874D-28FF9D3F2E40}"/>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4" name="Footer Placeholder 3">
            <a:extLst>
              <a:ext uri="{FF2B5EF4-FFF2-40B4-BE49-F238E27FC236}">
                <a16:creationId xmlns:a16="http://schemas.microsoft.com/office/drawing/2014/main" id="{FD18C070-0AFC-418A-8F31-A86C926BE9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8F36E7-001F-4138-AAB6-E69A6D1E361D}"/>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332952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4B187-9551-4327-8772-1E4D7B60BAAB}"/>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3" name="Footer Placeholder 2">
            <a:extLst>
              <a:ext uri="{FF2B5EF4-FFF2-40B4-BE49-F238E27FC236}">
                <a16:creationId xmlns:a16="http://schemas.microsoft.com/office/drawing/2014/main" id="{32F68810-CB1C-41C4-8F27-CE36E04B7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E6C118-74E0-4637-8074-1BC5D96C071B}"/>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4927975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412B-D60C-4267-983A-0F1FA0F454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8A8AB6-9BF2-4859-8624-1C8F2B566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4207B-3D8A-4178-8896-F2EC8C7F3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3D90D-4A99-4121-AAD5-8BC3E620260A}"/>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6" name="Footer Placeholder 5">
            <a:extLst>
              <a:ext uri="{FF2B5EF4-FFF2-40B4-BE49-F238E27FC236}">
                <a16:creationId xmlns:a16="http://schemas.microsoft.com/office/drawing/2014/main" id="{AE81F32D-A0E8-4570-8802-C9F1E906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E9149-C291-4403-BA5D-F235AFDE91DA}"/>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64166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08/03/2022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6360-2679-475C-8173-A1F04B7A9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A2D91C-36FC-47BE-B3D8-99FCCBC1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263EF8-ACE7-4CBE-8EBF-EF0675ADE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1607-7757-4AE2-B25D-A6B6B42F76B5}"/>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6" name="Footer Placeholder 5">
            <a:extLst>
              <a:ext uri="{FF2B5EF4-FFF2-40B4-BE49-F238E27FC236}">
                <a16:creationId xmlns:a16="http://schemas.microsoft.com/office/drawing/2014/main" id="{DD86735A-3648-46FD-BFFD-3DE948D5D9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291B22-F7CD-4D73-863C-A6A52EEC233C}"/>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3736706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49383-3B2F-46F4-A9B7-F7A643A1E0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0640C-E014-45D8-A753-97E45DC831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52F3-1BD5-4C4C-96AD-C785F9A34BD7}"/>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341285C8-BB57-45A1-A32D-6B66E5F66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817759-96F6-4681-8052-0885A6BAA046}"/>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8165092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28A7E-BF7A-45FE-BB3F-7B0B4CD170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2956C-FAF2-4E78-8B8E-12F0D1661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2CD5B-5758-4D18-94EE-DC38B31CE5F1}"/>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05F06B49-156C-41F7-B229-3E16B1C53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AB43-80E6-4789-844A-CCDF00AFBF2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514033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08/03/2022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08/03/2022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08/03/2022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08/03/2022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08/03/2022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08/03/2022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08/03/2022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08/03/2022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8A579-C760-4C53-9997-09564A50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8CEE0-26A1-4443-8C5C-5278B04E7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9CC56-1CF9-428D-98FD-12160056C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B70A9D36-E4B1-4A0B-B792-AC4E542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4376D3-6EAF-4293-AF5E-CCC6209E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E7E8-07C1-4496-AEED-E41507F04DA5}" type="slidenum">
              <a:rPr lang="en-GB" smtClean="0"/>
              <a:t>‹#›</a:t>
            </a:fld>
            <a:endParaRPr lang="en-GB"/>
          </a:p>
        </p:txBody>
      </p:sp>
    </p:spTree>
    <p:extLst>
      <p:ext uri="{BB962C8B-B14F-4D97-AF65-F5344CB8AC3E}">
        <p14:creationId xmlns:p14="http://schemas.microsoft.com/office/powerpoint/2010/main" val="325091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5D1BB"/>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D0F66E-9F5B-4C71-BDC1-B203BAEA5ADD}"/>
              </a:ext>
            </a:extLst>
          </p:cNvPr>
          <p:cNvSpPr>
            <a:spLocks noGrp="1"/>
          </p:cNvSpPr>
          <p:nvPr>
            <p:ph type="subTitle" idx="1"/>
          </p:nvPr>
        </p:nvSpPr>
        <p:spPr>
          <a:xfrm>
            <a:off x="1524000" y="4836802"/>
            <a:ext cx="9144000" cy="658463"/>
          </a:xfrm>
        </p:spPr>
        <p:txBody>
          <a:bodyPr/>
          <a:lstStyle/>
          <a:p>
            <a:r>
              <a:rPr lang="en-GB" b="1" dirty="0">
                <a:solidFill>
                  <a:schemeClr val="bg1"/>
                </a:solidFill>
                <a:latin typeface="Open Sans" panose="020B0606030504020204" pitchFamily="34" charset="0"/>
                <a:ea typeface="Open Sans" panose="020B0606030504020204" pitchFamily="34" charset="0"/>
                <a:cs typeface="Open Sans" panose="020B0606030504020204" pitchFamily="34" charset="0"/>
              </a:rPr>
              <a:t>WEEK 7: Rewards and Incentives</a:t>
            </a:r>
            <a:endParaRPr lang="en-GB" b="1" spc="3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7" name="Picture 6" descr="Logo&#10;&#10;Description automatically generated">
            <a:extLst>
              <a:ext uri="{FF2B5EF4-FFF2-40B4-BE49-F238E27FC236}">
                <a16:creationId xmlns:a16="http://schemas.microsoft.com/office/drawing/2014/main" id="{78F85142-1AD6-2E4B-9C9D-BF84AF3ECB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33665" y="1576409"/>
            <a:ext cx="3095836" cy="2373475"/>
          </a:xfrm>
          <a:prstGeom prst="rect">
            <a:avLst/>
          </a:prstGeom>
        </p:spPr>
      </p:pic>
      <p:sp>
        <p:nvSpPr>
          <p:cNvPr id="10" name="Rectangle 9">
            <a:extLst>
              <a:ext uri="{FF2B5EF4-FFF2-40B4-BE49-F238E27FC236}">
                <a16:creationId xmlns:a16="http://schemas.microsoft.com/office/drawing/2014/main" id="{9407C615-2FF8-6D40-97AE-6FDFD08E4C79}"/>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183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EC9CC1-5DD6-4719-9FB9-B273CD371D73}"/>
              </a:ext>
            </a:extLst>
          </p:cNvPr>
          <p:cNvSpPr txBox="1"/>
          <p:nvPr/>
        </p:nvSpPr>
        <p:spPr>
          <a:xfrm>
            <a:off x="479394" y="750864"/>
            <a:ext cx="10928411" cy="677108"/>
          </a:xfrm>
          <a:prstGeom prst="rect">
            <a:avLst/>
          </a:prstGeom>
          <a:noFill/>
        </p:spPr>
        <p:txBody>
          <a:bodyPr wrap="square" rtlCol="0">
            <a:spAutoFit/>
          </a:bodyPr>
          <a:lstStyle/>
          <a:p>
            <a:pPr algn="ctr"/>
            <a:r>
              <a:rPr lang="en-US" sz="3800" dirty="0">
                <a:latin typeface="Open Sans" panose="020B0606030504020204" pitchFamily="34" charset="0"/>
                <a:ea typeface="Open Sans" panose="020B0606030504020204" pitchFamily="34" charset="0"/>
                <a:cs typeface="Open Sans" panose="020B0606030504020204" pitchFamily="34" charset="0"/>
              </a:rPr>
              <a:t>Rewards and Incentives – why?</a:t>
            </a:r>
            <a:endParaRPr lang="en-GB" sz="380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TextBox 3">
            <a:extLst>
              <a:ext uri="{FF2B5EF4-FFF2-40B4-BE49-F238E27FC236}">
                <a16:creationId xmlns:a16="http://schemas.microsoft.com/office/drawing/2014/main" id="{52272B06-6F7A-4B47-AD04-8302D74178AD}"/>
              </a:ext>
            </a:extLst>
          </p:cNvPr>
          <p:cNvSpPr txBox="1"/>
          <p:nvPr/>
        </p:nvSpPr>
        <p:spPr>
          <a:xfrm>
            <a:off x="1722267" y="2059619"/>
            <a:ext cx="9026597" cy="3170099"/>
          </a:xfrm>
          <a:prstGeom prst="rect">
            <a:avLst/>
          </a:prstGeom>
          <a:noFill/>
        </p:spPr>
        <p:txBody>
          <a:bodyPr wrap="square" rtlCol="0">
            <a:spAutoFit/>
          </a:bodyPr>
          <a:lstStyle/>
          <a:p>
            <a:pPr marL="285750" indent="-285750">
              <a:buFont typeface="Arial" panose="020B0604020202020204" pitchFamily="34" charset="0"/>
              <a:buChar char="•"/>
            </a:pPr>
            <a:r>
              <a:rPr lang="en-US" sz="2600" dirty="0"/>
              <a:t>Enables us to give attention to positive </a:t>
            </a:r>
            <a:r>
              <a:rPr lang="en-US" sz="2600" dirty="0" err="1"/>
              <a:t>behaviour</a:t>
            </a:r>
            <a:endParaRPr lang="en-US" sz="2600" dirty="0"/>
          </a:p>
          <a:p>
            <a:pPr marL="285750" indent="-285750">
              <a:buFont typeface="Arial" panose="020B0604020202020204" pitchFamily="34" charset="0"/>
              <a:buChar char="•"/>
            </a:pPr>
            <a:endParaRPr lang="en-US" sz="2600" dirty="0"/>
          </a:p>
          <a:p>
            <a:pPr marL="285750" indent="-285750">
              <a:buFont typeface="Arial" panose="020B0604020202020204" pitchFamily="34" charset="0"/>
              <a:buChar char="•"/>
            </a:pPr>
            <a:r>
              <a:rPr lang="en-US" sz="2600" dirty="0"/>
              <a:t>Helps your children understand what </a:t>
            </a:r>
            <a:r>
              <a:rPr lang="en-US" sz="2600" dirty="0" err="1"/>
              <a:t>behaviour</a:t>
            </a:r>
            <a:r>
              <a:rPr lang="en-US" sz="2600" dirty="0"/>
              <a:t> you want</a:t>
            </a:r>
          </a:p>
          <a:p>
            <a:pPr marL="285750" indent="-285750">
              <a:buFont typeface="Arial" panose="020B0604020202020204" pitchFamily="34" charset="0"/>
              <a:buChar char="•"/>
            </a:pPr>
            <a:endParaRPr lang="en-US" sz="2600" dirty="0"/>
          </a:p>
          <a:p>
            <a:pPr marL="285750" indent="-285750">
              <a:buFont typeface="Arial" panose="020B0604020202020204" pitchFamily="34" charset="0"/>
              <a:buChar char="•"/>
            </a:pPr>
            <a:r>
              <a:rPr lang="en-US" sz="2600" dirty="0"/>
              <a:t>Encourages children to want to behave positively</a:t>
            </a:r>
          </a:p>
          <a:p>
            <a:pPr marL="285750" indent="-285750">
              <a:buFont typeface="Arial" panose="020B0604020202020204" pitchFamily="34" charset="0"/>
              <a:buChar char="•"/>
            </a:pPr>
            <a:endParaRPr lang="en-US" sz="2600" dirty="0"/>
          </a:p>
          <a:p>
            <a:pPr marL="285750" indent="-285750">
              <a:buFont typeface="Arial" panose="020B0604020202020204" pitchFamily="34" charset="0"/>
              <a:buChar char="•"/>
            </a:pPr>
            <a:r>
              <a:rPr lang="en-US" sz="2600" dirty="0"/>
              <a:t>Helps you to focus on the positives in their </a:t>
            </a:r>
            <a:r>
              <a:rPr lang="en-US" sz="2600" dirty="0" err="1"/>
              <a:t>behaviour</a:t>
            </a:r>
            <a:endParaRPr lang="en-US" sz="2600" dirty="0"/>
          </a:p>
          <a:p>
            <a:endParaRPr lang="en-GB" dirty="0"/>
          </a:p>
        </p:txBody>
      </p:sp>
      <p:pic>
        <p:nvPicPr>
          <p:cNvPr id="6" name="Picture 5" descr="Logo&#10;&#10;Description automatically generated">
            <a:extLst>
              <a:ext uri="{FF2B5EF4-FFF2-40B4-BE49-F238E27FC236}">
                <a16:creationId xmlns:a16="http://schemas.microsoft.com/office/drawing/2014/main" id="{6112588E-C3FB-4C03-8393-274D83E99B7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3903992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EC9CC1-5DD6-4719-9FB9-B273CD371D73}"/>
              </a:ext>
            </a:extLst>
          </p:cNvPr>
          <p:cNvSpPr txBox="1"/>
          <p:nvPr/>
        </p:nvSpPr>
        <p:spPr>
          <a:xfrm>
            <a:off x="479394" y="750864"/>
            <a:ext cx="10928411" cy="677108"/>
          </a:xfrm>
          <a:prstGeom prst="rect">
            <a:avLst/>
          </a:prstGeom>
          <a:noFill/>
        </p:spPr>
        <p:txBody>
          <a:bodyPr wrap="square" rtlCol="0">
            <a:spAutoFit/>
          </a:bodyPr>
          <a:lstStyle/>
          <a:p>
            <a:pPr algn="ctr"/>
            <a:r>
              <a:rPr lang="en-US" sz="3800" dirty="0">
                <a:latin typeface="Open Sans" panose="020B0606030504020204" pitchFamily="34" charset="0"/>
                <a:ea typeface="Open Sans" panose="020B0606030504020204" pitchFamily="34" charset="0"/>
                <a:cs typeface="Open Sans" panose="020B0606030504020204" pitchFamily="34" charset="0"/>
              </a:rPr>
              <a:t>Rewards and Incentives - how</a:t>
            </a:r>
            <a:endParaRPr lang="en-GB" sz="380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TextBox 3">
            <a:extLst>
              <a:ext uri="{FF2B5EF4-FFF2-40B4-BE49-F238E27FC236}">
                <a16:creationId xmlns:a16="http://schemas.microsoft.com/office/drawing/2014/main" id="{52272B06-6F7A-4B47-AD04-8302D74178AD}"/>
              </a:ext>
            </a:extLst>
          </p:cNvPr>
          <p:cNvSpPr txBox="1"/>
          <p:nvPr/>
        </p:nvSpPr>
        <p:spPr>
          <a:xfrm>
            <a:off x="1722268" y="2059619"/>
            <a:ext cx="8979944" cy="3570208"/>
          </a:xfrm>
          <a:prstGeom prst="rect">
            <a:avLst/>
          </a:prstGeom>
          <a:noFill/>
        </p:spPr>
        <p:txBody>
          <a:bodyPr wrap="square" rtlCol="0">
            <a:spAutoFit/>
          </a:bodyPr>
          <a:lstStyle/>
          <a:p>
            <a:pPr marL="285750" indent="-285750">
              <a:buFont typeface="Arial" panose="020B0604020202020204" pitchFamily="34" charset="0"/>
              <a:buChar char="•"/>
            </a:pPr>
            <a:r>
              <a:rPr lang="en-US" sz="2600" dirty="0"/>
              <a:t>Reward Chart for younger children, an incentive chart for older  </a:t>
            </a:r>
          </a:p>
          <a:p>
            <a:pPr marL="285750" indent="-285750">
              <a:buFont typeface="Arial" panose="020B0604020202020204" pitchFamily="34" charset="0"/>
              <a:buChar char="•"/>
            </a:pPr>
            <a:r>
              <a:rPr lang="en-US" sz="2600" dirty="0"/>
              <a:t>Come up with some rewards – bear in mind your financial situation, as well as things your children like</a:t>
            </a:r>
          </a:p>
          <a:p>
            <a:pPr marL="285750" indent="-285750">
              <a:buFont typeface="Arial" panose="020B0604020202020204" pitchFamily="34" charset="0"/>
              <a:buChar char="•"/>
            </a:pPr>
            <a:r>
              <a:rPr lang="en-US" sz="2600" dirty="0"/>
              <a:t>Give praise first, and stickers for </a:t>
            </a:r>
            <a:r>
              <a:rPr lang="en-US" sz="2600" dirty="0" err="1"/>
              <a:t>behaviours</a:t>
            </a:r>
            <a:r>
              <a:rPr lang="en-US" sz="2600" dirty="0"/>
              <a:t> you want to see</a:t>
            </a:r>
          </a:p>
          <a:p>
            <a:pPr marL="285750" indent="-285750">
              <a:buFont typeface="Arial" panose="020B0604020202020204" pitchFamily="34" charset="0"/>
              <a:buChar char="•"/>
            </a:pPr>
            <a:r>
              <a:rPr lang="en-US" sz="2600" dirty="0"/>
              <a:t>Be consistent in giving the rewards immediately if possible</a:t>
            </a:r>
          </a:p>
          <a:p>
            <a:pPr marL="285750" indent="-285750">
              <a:buFont typeface="Arial" panose="020B0604020202020204" pitchFamily="34" charset="0"/>
              <a:buChar char="•"/>
            </a:pPr>
            <a:r>
              <a:rPr lang="en-US" sz="2600" dirty="0"/>
              <a:t>Low cost/no cost rewards are best</a:t>
            </a:r>
          </a:p>
          <a:p>
            <a:pPr marL="285750" indent="-285750">
              <a:buFont typeface="Arial" panose="020B0604020202020204" pitchFamily="34" charset="0"/>
              <a:buChar char="•"/>
            </a:pPr>
            <a:r>
              <a:rPr lang="en-US" sz="2600" dirty="0"/>
              <a:t>Always give the reward that was promised</a:t>
            </a:r>
          </a:p>
          <a:p>
            <a:pPr marL="285750" indent="-285750">
              <a:buFont typeface="Arial" panose="020B0604020202020204" pitchFamily="34" charset="0"/>
              <a:buChar char="•"/>
            </a:pPr>
            <a:r>
              <a:rPr lang="en-US" sz="2600" dirty="0"/>
              <a:t>Reward yourself – tell your family what your reward is and why</a:t>
            </a:r>
          </a:p>
          <a:p>
            <a:endParaRPr lang="en-GB" dirty="0"/>
          </a:p>
        </p:txBody>
      </p:sp>
      <p:pic>
        <p:nvPicPr>
          <p:cNvPr id="6" name="Picture 5" descr="Logo&#10;&#10;Description automatically generated">
            <a:extLst>
              <a:ext uri="{FF2B5EF4-FFF2-40B4-BE49-F238E27FC236}">
                <a16:creationId xmlns:a16="http://schemas.microsoft.com/office/drawing/2014/main" id="{6112588E-C3FB-4C03-8393-274D83E99B7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1132625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AA49DEF-5891-406D-BB1D-42C8718323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75534" y="212201"/>
            <a:ext cx="7822243" cy="5530326"/>
          </a:xfrm>
          <a:prstGeom prst="rect">
            <a:avLst/>
          </a:prstGeom>
          <a:ln w="12700">
            <a:solidFill>
              <a:schemeClr val="tx1"/>
            </a:solidFill>
          </a:ln>
        </p:spPr>
      </p:pic>
      <p:pic>
        <p:nvPicPr>
          <p:cNvPr id="4" name="Picture 3" descr="Logo&#10;&#10;Description automatically generated">
            <a:extLst>
              <a:ext uri="{FF2B5EF4-FFF2-40B4-BE49-F238E27FC236}">
                <a16:creationId xmlns:a16="http://schemas.microsoft.com/office/drawing/2014/main" id="{68049AD3-0FBA-4E68-BF2F-45B8681FA17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3073813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437</TotalTime>
  <Words>457</Words>
  <Application>Microsoft Office PowerPoint</Application>
  <PresentationFormat>Widescreen</PresentationFormat>
  <Paragraphs>31</Paragraphs>
  <Slides>4</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Arial</vt:lpstr>
      <vt:lpstr>Calibri</vt:lpstr>
      <vt:lpstr>Calibri Light</vt:lpstr>
      <vt:lpstr>Open Sans</vt:lpstr>
      <vt:lpstr>office theme</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lj lambert</dc:creator>
  <cp:lastModifiedBy>lj lambert</cp:lastModifiedBy>
  <cp:revision>97</cp:revision>
  <dcterms:created xsi:type="dcterms:W3CDTF">2020-12-03T10:17:28Z</dcterms:created>
  <dcterms:modified xsi:type="dcterms:W3CDTF">2022-03-08T12:10:32Z</dcterms:modified>
</cp:coreProperties>
</file>