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7"/>
  </p:notesMasterIdLst>
  <p:sldIdLst>
    <p:sldId id="272" r:id="rId3"/>
    <p:sldId id="278" r:id="rId4"/>
    <p:sldId id="279" r:id="rId5"/>
    <p:sldId id="277" r:id="rId6"/>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86" d="100"/>
          <a:sy n="86" d="100"/>
        </p:scale>
        <p:origin x="331" y="67"/>
      </p:cViewPr>
      <p:guideLst/>
    </p:cSldViewPr>
  </p:slideViewPr>
  <p:notesTextViewPr>
    <p:cViewPr>
      <p:scale>
        <a:sx n="1" d="1"/>
        <a:sy n="1" d="1"/>
      </p:scale>
      <p:origin x="0" y="0"/>
    </p:cViewPr>
  </p:notesTextViewPr>
  <p:sorterViewPr>
    <p:cViewPr>
      <p:scale>
        <a:sx n="100" d="100"/>
        <a:sy n="100" d="100"/>
      </p:scale>
      <p:origin x="0" y="-2442"/>
    </p:cViewPr>
  </p:sorterViewPr>
  <p:notesViewPr>
    <p:cSldViewPr snapToGrid="0">
      <p:cViewPr varScale="1">
        <p:scale>
          <a:sx n="62" d="100"/>
          <a:sy n="62" d="100"/>
        </p:scale>
        <p:origin x="3154"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DDC21B-9CE8-4777-B1C1-CFD3DEEF4E99}" type="datetimeFigureOut">
              <a:rPr lang="en-GB" smtClean="0"/>
              <a:t>08/03/2022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BBEEC-6EE2-4C74-A163-00C1BFB38A8D}" type="slidenum">
              <a:rPr lang="en-GB" smtClean="0"/>
              <a:t>‹#›</a:t>
            </a:fld>
            <a:endParaRPr lang="en-GB"/>
          </a:p>
        </p:txBody>
      </p:sp>
    </p:spTree>
    <p:extLst>
      <p:ext uri="{BB962C8B-B14F-4D97-AF65-F5344CB8AC3E}">
        <p14:creationId xmlns:p14="http://schemas.microsoft.com/office/powerpoint/2010/main" val="190903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week we are going to discuss the best way to incentivise and reward positive behaviour and setting appropriate consequences for when set boundaries are broken.</a:t>
            </a:r>
          </a:p>
          <a:p>
            <a:endParaRPr lang="en-GB" dirty="0"/>
          </a:p>
          <a:p>
            <a:r>
              <a:rPr lang="en-GB" dirty="0"/>
              <a:t>We will also explore the difference between punishment and consequences and how boundaries and consequences can be used effectively to improve children’s behaviour without damaging the parent child relationship.</a:t>
            </a:r>
          </a:p>
          <a:p>
            <a:endParaRPr lang="en-GB" dirty="0"/>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Rules help everyone know what they are doing and help keep us safe.</a:t>
            </a:r>
          </a:p>
          <a:p>
            <a:r>
              <a:rPr lang="en-GB" dirty="0"/>
              <a:t>When setting home rules, allow the children to have their say on rules that are important to them, we may not always put these rules in place but giving our children a voice and knowing we have considered their suggestion is important.</a:t>
            </a:r>
          </a:p>
          <a:p>
            <a:r>
              <a:rPr lang="en-GB" dirty="0"/>
              <a:t>Display the rules where they can be seen easily, with consequences clearly stated for if the rules are broken</a:t>
            </a:r>
          </a:p>
          <a:p>
            <a:r>
              <a:rPr lang="en-GB" dirty="0"/>
              <a:t>Remember the rules apply to everyone in the home not just the children, if the children are not allowed phones at the table then you shouldn’t bring yours to the table either.</a:t>
            </a:r>
          </a:p>
        </p:txBody>
      </p:sp>
      <p:sp>
        <p:nvSpPr>
          <p:cNvPr id="4" name="Slide Number Placeholder 3"/>
          <p:cNvSpPr>
            <a:spLocks noGrp="1"/>
          </p:cNvSpPr>
          <p:nvPr>
            <p:ph type="sldNum" sz="quarter" idx="5"/>
          </p:nvPr>
        </p:nvSpPr>
        <p:spPr/>
        <p:txBody>
          <a:bodyPr/>
          <a:lstStyle/>
          <a:p>
            <a:fld id="{4A4BBEEC-6EE2-4C74-A163-00C1BFB38A8D}" type="slidenum">
              <a:rPr lang="en-GB" smtClean="0"/>
              <a:t>2</a:t>
            </a:fld>
            <a:endParaRPr lang="en-GB"/>
          </a:p>
        </p:txBody>
      </p:sp>
    </p:spTree>
    <p:extLst>
      <p:ext uri="{BB962C8B-B14F-4D97-AF65-F5344CB8AC3E}">
        <p14:creationId xmlns:p14="http://schemas.microsoft.com/office/powerpoint/2010/main" val="3921265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examples of possible rules and consequence</a:t>
            </a:r>
          </a:p>
          <a:p>
            <a:br>
              <a:rPr lang="en-GB" dirty="0"/>
            </a:br>
            <a:endParaRPr lang="en-GB" dirty="0"/>
          </a:p>
          <a:p>
            <a:r>
              <a:rPr lang="en-GB" dirty="0"/>
              <a:t>Questions</a:t>
            </a:r>
          </a:p>
          <a:p>
            <a:r>
              <a:rPr lang="en-GB" dirty="0"/>
              <a:t>is it ok to give instant rewards?</a:t>
            </a:r>
          </a:p>
          <a:p>
            <a:r>
              <a:rPr lang="en-GB" dirty="0"/>
              <a:t>should we mark when our children have not reached the expected rewards?</a:t>
            </a:r>
          </a:p>
          <a:p>
            <a:r>
              <a:rPr lang="en-GB" dirty="0"/>
              <a:t>should we put a consequence in place at home if school have already given a consequence?</a:t>
            </a:r>
          </a:p>
          <a:p>
            <a:r>
              <a:rPr lang="en-GB"/>
              <a:t>do home rules apply to the parents?</a:t>
            </a:r>
          </a:p>
          <a:p>
            <a:endParaRPr lang="en-GB" dirty="0"/>
          </a:p>
        </p:txBody>
      </p:sp>
      <p:sp>
        <p:nvSpPr>
          <p:cNvPr id="4" name="Slide Number Placeholder 3"/>
          <p:cNvSpPr>
            <a:spLocks noGrp="1"/>
          </p:cNvSpPr>
          <p:nvPr>
            <p:ph type="sldNum" sz="quarter" idx="5"/>
          </p:nvPr>
        </p:nvSpPr>
        <p:spPr/>
        <p:txBody>
          <a:bodyPr/>
          <a:lstStyle/>
          <a:p>
            <a:fld id="{4A4BBEEC-6EE2-4C74-A163-00C1BFB38A8D}" type="slidenum">
              <a:rPr lang="en-GB" smtClean="0"/>
              <a:t>3</a:t>
            </a:fld>
            <a:endParaRPr lang="en-GB"/>
          </a:p>
        </p:txBody>
      </p:sp>
    </p:spTree>
    <p:extLst>
      <p:ext uri="{BB962C8B-B14F-4D97-AF65-F5344CB8AC3E}">
        <p14:creationId xmlns:p14="http://schemas.microsoft.com/office/powerpoint/2010/main" val="2131998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Suffering and humiliation are not requirements of consequences, the purpose is to change the misbehaviour and find a solution not to blame, shame or cause pain.</a:t>
            </a:r>
          </a:p>
          <a:p>
            <a:endParaRPr lang="en-GB" dirty="0"/>
          </a:p>
          <a:p>
            <a:r>
              <a:rPr lang="en-GB" dirty="0"/>
              <a:t>Punishment can often fracture a relationship between parent and child and encourage further unwanted </a:t>
            </a:r>
            <a:r>
              <a:rPr lang="en-GB" dirty="0" err="1"/>
              <a:t>behavior</a:t>
            </a:r>
            <a:r>
              <a:rPr lang="en-GB" dirty="0"/>
              <a:t> through feelings of;</a:t>
            </a:r>
          </a:p>
          <a:p>
            <a:r>
              <a:rPr lang="en-GB" dirty="0"/>
              <a:t>Resentment – this is unfair – I can’t trust adults</a:t>
            </a:r>
          </a:p>
          <a:p>
            <a:r>
              <a:rPr lang="en-GB" dirty="0"/>
              <a:t>Revenge – they are winning now but I will get even</a:t>
            </a:r>
          </a:p>
          <a:p>
            <a:r>
              <a:rPr lang="en-GB" dirty="0"/>
              <a:t>Rebellion – I’ll show them I can do whatever I want</a:t>
            </a:r>
          </a:p>
          <a:p>
            <a:r>
              <a:rPr lang="en-GB" dirty="0"/>
              <a:t>Retreat – sneakiness – I won’t get caught next time or they internalise the shame which lowers their self esteem – ‘I am a bad person’</a:t>
            </a:r>
          </a:p>
          <a:p>
            <a:endParaRPr lang="en-GB" dirty="0"/>
          </a:p>
        </p:txBody>
      </p:sp>
      <p:sp>
        <p:nvSpPr>
          <p:cNvPr id="4" name="Slide Number Placeholder 3"/>
          <p:cNvSpPr>
            <a:spLocks noGrp="1"/>
          </p:cNvSpPr>
          <p:nvPr>
            <p:ph type="sldNum" sz="quarter" idx="5"/>
          </p:nvPr>
        </p:nvSpPr>
        <p:spPr/>
        <p:txBody>
          <a:bodyPr/>
          <a:lstStyle/>
          <a:p>
            <a:fld id="{4A4BBEEC-6EE2-4C74-A163-00C1BFB38A8D}" type="slidenum">
              <a:rPr lang="en-GB" smtClean="0"/>
              <a:t>4</a:t>
            </a:fld>
            <a:endParaRPr lang="en-GB"/>
          </a:p>
        </p:txBody>
      </p:sp>
    </p:spTree>
    <p:extLst>
      <p:ext uri="{BB962C8B-B14F-4D97-AF65-F5344CB8AC3E}">
        <p14:creationId xmlns:p14="http://schemas.microsoft.com/office/powerpoint/2010/main" val="3140537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08/03/2022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08/03/2022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08/03/2022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08/03/2022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08/03/2022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08/03/2022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08/03/2022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a:lstStyle/>
          <a:p>
            <a:r>
              <a:rPr lang="en-GB" b="1" dirty="0">
                <a:solidFill>
                  <a:schemeClr val="bg1"/>
                </a:solidFill>
                <a:latin typeface="Open Sans" panose="020B0606030504020204" pitchFamily="34" charset="0"/>
                <a:ea typeface="Open Sans" panose="020B0606030504020204" pitchFamily="34" charset="0"/>
                <a:cs typeface="Open Sans" panose="020B0606030504020204" pitchFamily="34" charset="0"/>
              </a:rPr>
              <a:t>WEEK 8: Household Rules and consequences</a:t>
            </a:r>
            <a:endParaRPr lang="en-GB" b="1" spc="3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B552712-174D-41B7-9BF3-4B01B16893FD}"/>
              </a:ext>
            </a:extLst>
          </p:cNvPr>
          <p:cNvSpPr/>
          <p:nvPr/>
        </p:nvSpPr>
        <p:spPr>
          <a:xfrm>
            <a:off x="1126435" y="1404730"/>
            <a:ext cx="9793356" cy="5632311"/>
          </a:xfrm>
          <a:prstGeom prst="rect">
            <a:avLst/>
          </a:prstGeom>
        </p:spPr>
        <p:txBody>
          <a:bodyPr wrap="square">
            <a:spAutoFit/>
          </a:bodyPr>
          <a:lstStyle/>
          <a:p>
            <a:pPr marL="457200" indent="-457200">
              <a:lnSpc>
                <a:spcPct val="150000"/>
              </a:lnSpc>
              <a:buFont typeface="Arial" panose="020B0604020202020204" pitchFamily="34" charset="0"/>
              <a:buChar char="•"/>
            </a:pPr>
            <a:r>
              <a:rPr lang="en-GB" sz="2400" dirty="0"/>
              <a:t>Rules help everyone to know what they are doing – football with no rules would not be fun, driving with no rules would be unsafe</a:t>
            </a:r>
          </a:p>
          <a:p>
            <a:pPr marL="457200" indent="-457200">
              <a:lnSpc>
                <a:spcPct val="150000"/>
              </a:lnSpc>
              <a:buFont typeface="Arial" panose="020B0604020202020204" pitchFamily="34" charset="0"/>
              <a:buChar char="•"/>
            </a:pPr>
            <a:r>
              <a:rPr lang="en-GB" sz="2400" dirty="0"/>
              <a:t>Setting rules helps us to ensure that our children are kept safe and have fun</a:t>
            </a:r>
          </a:p>
          <a:p>
            <a:pPr marL="457200" indent="-457200">
              <a:lnSpc>
                <a:spcPct val="150000"/>
              </a:lnSpc>
              <a:buFont typeface="Arial" panose="020B0604020202020204" pitchFamily="34" charset="0"/>
              <a:buChar char="•"/>
            </a:pPr>
            <a:r>
              <a:rPr lang="en-GB" sz="2400" dirty="0"/>
              <a:t>Get together as a family for a meeting</a:t>
            </a:r>
          </a:p>
          <a:p>
            <a:pPr marL="457200" indent="-457200">
              <a:lnSpc>
                <a:spcPct val="150000"/>
              </a:lnSpc>
              <a:buFont typeface="Arial" panose="020B0604020202020204" pitchFamily="34" charset="0"/>
              <a:buChar char="•"/>
            </a:pPr>
            <a:r>
              <a:rPr lang="en-GB" sz="2400" dirty="0"/>
              <a:t>List the rules</a:t>
            </a:r>
          </a:p>
          <a:p>
            <a:pPr marL="457200" indent="-457200">
              <a:lnSpc>
                <a:spcPct val="150000"/>
              </a:lnSpc>
              <a:buFont typeface="Arial" panose="020B0604020202020204" pitchFamily="34" charset="0"/>
              <a:buChar char="•"/>
            </a:pPr>
            <a:r>
              <a:rPr lang="en-GB" sz="2400" dirty="0"/>
              <a:t>Come up with consequences</a:t>
            </a:r>
          </a:p>
          <a:p>
            <a:pPr marL="457200" indent="-457200">
              <a:lnSpc>
                <a:spcPct val="150000"/>
              </a:lnSpc>
              <a:buFont typeface="Arial" panose="020B0604020202020204" pitchFamily="34" charset="0"/>
              <a:buChar char="•"/>
            </a:pPr>
            <a:r>
              <a:rPr lang="en-GB" sz="2400" dirty="0"/>
              <a:t>Put them where everyone can see them</a:t>
            </a:r>
          </a:p>
          <a:p>
            <a:pPr marL="457200" indent="-457200">
              <a:lnSpc>
                <a:spcPct val="150000"/>
              </a:lnSpc>
              <a:buFont typeface="Arial" panose="020B0604020202020204" pitchFamily="34" charset="0"/>
              <a:buChar char="•"/>
            </a:pPr>
            <a:r>
              <a:rPr lang="en-GB" sz="2400" dirty="0"/>
              <a:t>Review them now and again</a:t>
            </a:r>
          </a:p>
          <a:p>
            <a:br>
              <a:rPr lang="en-GB" dirty="0"/>
            </a:br>
            <a:endParaRPr lang="en-GB" dirty="0"/>
          </a:p>
        </p:txBody>
      </p:sp>
      <p:sp>
        <p:nvSpPr>
          <p:cNvPr id="4" name="Title 1">
            <a:extLst>
              <a:ext uri="{FF2B5EF4-FFF2-40B4-BE49-F238E27FC236}">
                <a16:creationId xmlns:a16="http://schemas.microsoft.com/office/drawing/2014/main" id="{4D528D88-31D1-4BE7-805E-D4D975510A97}"/>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t>Household Rules</a:t>
            </a:r>
          </a:p>
        </p:txBody>
      </p:sp>
    </p:spTree>
    <p:extLst>
      <p:ext uri="{BB962C8B-B14F-4D97-AF65-F5344CB8AC3E}">
        <p14:creationId xmlns:p14="http://schemas.microsoft.com/office/powerpoint/2010/main" val="442672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9879AFA-4879-4632-B842-4F83C4AE872F}"/>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t>Some Examples of Rules</a:t>
            </a:r>
          </a:p>
        </p:txBody>
      </p:sp>
      <p:pic>
        <p:nvPicPr>
          <p:cNvPr id="7" name="Picture 6" descr="Table&#10;&#10;Description automatically generated">
            <a:extLst>
              <a:ext uri="{FF2B5EF4-FFF2-40B4-BE49-F238E27FC236}">
                <a16:creationId xmlns:a16="http://schemas.microsoft.com/office/drawing/2014/main" id="{B00DB380-1A8E-43FA-8B34-E1813AA1EC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3874" y="1039003"/>
            <a:ext cx="6584251" cy="5471634"/>
          </a:xfrm>
          <a:prstGeom prst="rect">
            <a:avLst/>
          </a:prstGeom>
        </p:spPr>
      </p:pic>
    </p:spTree>
    <p:extLst>
      <p:ext uri="{BB962C8B-B14F-4D97-AF65-F5344CB8AC3E}">
        <p14:creationId xmlns:p14="http://schemas.microsoft.com/office/powerpoint/2010/main" val="3191291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D528D88-31D1-4BE7-805E-D4D975510A97}"/>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t>Punishment vs Consequences</a:t>
            </a:r>
          </a:p>
        </p:txBody>
      </p:sp>
      <p:sp>
        <p:nvSpPr>
          <p:cNvPr id="6" name="Rectangle 5">
            <a:extLst>
              <a:ext uri="{FF2B5EF4-FFF2-40B4-BE49-F238E27FC236}">
                <a16:creationId xmlns:a16="http://schemas.microsoft.com/office/drawing/2014/main" id="{53768C96-AEDE-4C8C-9D24-EDD69003E630}"/>
              </a:ext>
            </a:extLst>
          </p:cNvPr>
          <p:cNvSpPr/>
          <p:nvPr/>
        </p:nvSpPr>
        <p:spPr>
          <a:xfrm>
            <a:off x="1676850" y="1322229"/>
            <a:ext cx="9793356" cy="5170646"/>
          </a:xfrm>
          <a:prstGeom prst="rect">
            <a:avLst/>
          </a:prstGeom>
        </p:spPr>
        <p:txBody>
          <a:bodyPr wrap="square">
            <a:spAutoFit/>
          </a:bodyPr>
          <a:lstStyle/>
          <a:p>
            <a:r>
              <a:rPr lang="en-GB" sz="2400" dirty="0"/>
              <a:t>DO </a:t>
            </a:r>
          </a:p>
          <a:p>
            <a:pPr marL="457200" indent="-457200">
              <a:buFont typeface="Arial" panose="020B0604020202020204" pitchFamily="34" charset="0"/>
              <a:buChar char="•"/>
            </a:pPr>
            <a:r>
              <a:rPr lang="en-GB" sz="2400" dirty="0"/>
              <a:t>use consequences rather than punishment </a:t>
            </a:r>
          </a:p>
          <a:p>
            <a:pPr marL="457200" indent="-457200">
              <a:buFont typeface="Arial" panose="020B0604020202020204" pitchFamily="34" charset="0"/>
              <a:buChar char="•"/>
            </a:pPr>
            <a:r>
              <a:rPr lang="en-GB" sz="2400" dirty="0"/>
              <a:t>be respectful</a:t>
            </a:r>
          </a:p>
          <a:p>
            <a:endParaRPr lang="en-GB" sz="2400" dirty="0"/>
          </a:p>
          <a:p>
            <a:r>
              <a:rPr lang="en-GB" sz="2400" dirty="0"/>
              <a:t>DO NOT </a:t>
            </a:r>
          </a:p>
          <a:p>
            <a:pPr marL="457200" indent="-457200">
              <a:buFont typeface="Arial" panose="020B0604020202020204" pitchFamily="34" charset="0"/>
              <a:buChar char="•"/>
            </a:pPr>
            <a:r>
              <a:rPr lang="en-GB" sz="2400" dirty="0"/>
              <a:t>humiliate or cause unnecessary suffering</a:t>
            </a:r>
          </a:p>
          <a:p>
            <a:pPr marL="457200" indent="-457200">
              <a:buFont typeface="Arial" panose="020B0604020202020204" pitchFamily="34" charset="0"/>
              <a:buChar char="•"/>
            </a:pPr>
            <a:r>
              <a:rPr lang="en-GB" sz="2400" dirty="0"/>
              <a:t>involve shame, blame or pain</a:t>
            </a:r>
          </a:p>
          <a:p>
            <a:endParaRPr lang="en-GB" sz="2400" dirty="0"/>
          </a:p>
          <a:p>
            <a:r>
              <a:rPr lang="en-GB" sz="2400" dirty="0"/>
              <a:t>Punishment often results in the 4 Rs;</a:t>
            </a:r>
          </a:p>
          <a:p>
            <a:pPr marL="342900" indent="-342900">
              <a:buFont typeface="Arial" panose="020B0604020202020204" pitchFamily="34" charset="0"/>
              <a:buChar char="•"/>
            </a:pPr>
            <a:r>
              <a:rPr lang="en-GB" sz="2400" dirty="0"/>
              <a:t>Resentment</a:t>
            </a:r>
          </a:p>
          <a:p>
            <a:pPr marL="342900" indent="-342900">
              <a:buFont typeface="Arial" panose="020B0604020202020204" pitchFamily="34" charset="0"/>
              <a:buChar char="•"/>
            </a:pPr>
            <a:r>
              <a:rPr lang="en-GB" sz="2400" dirty="0"/>
              <a:t>Revenge</a:t>
            </a:r>
          </a:p>
          <a:p>
            <a:pPr marL="342900" indent="-342900">
              <a:buFont typeface="Arial" panose="020B0604020202020204" pitchFamily="34" charset="0"/>
              <a:buChar char="•"/>
            </a:pPr>
            <a:r>
              <a:rPr lang="en-GB" sz="2400" dirty="0"/>
              <a:t>Rebellion</a:t>
            </a:r>
          </a:p>
          <a:p>
            <a:pPr marL="342900" indent="-342900">
              <a:buFont typeface="Arial" panose="020B0604020202020204" pitchFamily="34" charset="0"/>
              <a:buChar char="•"/>
            </a:pPr>
            <a:r>
              <a:rPr lang="en-GB" sz="2400" dirty="0"/>
              <a:t>Retreat</a:t>
            </a:r>
            <a:br>
              <a:rPr lang="en-GB" dirty="0"/>
            </a:br>
            <a:endParaRPr lang="en-GB" dirty="0"/>
          </a:p>
        </p:txBody>
      </p:sp>
      <p:pic>
        <p:nvPicPr>
          <p:cNvPr id="7" name="Picture 6" descr="Logo&#10;&#10;Description automatically generated">
            <a:extLst>
              <a:ext uri="{FF2B5EF4-FFF2-40B4-BE49-F238E27FC236}">
                <a16:creationId xmlns:a16="http://schemas.microsoft.com/office/drawing/2014/main" id="{4D31E4D2-1375-454A-AA80-36706EED13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729036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fade">
                                      <p:cBhvr>
                                        <p:cTn id="32" dur="500"/>
                                        <p:tgtEl>
                                          <p:spTgt spid="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Effect transition="in" filter="fade">
                                      <p:cBhvr>
                                        <p:cTn id="37" dur="500"/>
                                        <p:tgtEl>
                                          <p:spTgt spid="6">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9" end="9"/>
                                            </p:txEl>
                                          </p:spTgt>
                                        </p:tgtEl>
                                        <p:attrNameLst>
                                          <p:attrName>style.visibility</p:attrName>
                                        </p:attrNameLst>
                                      </p:cBhvr>
                                      <p:to>
                                        <p:strVal val="visible"/>
                                      </p:to>
                                    </p:set>
                                    <p:animEffect transition="in" filter="fade">
                                      <p:cBhvr>
                                        <p:cTn id="42" dur="500"/>
                                        <p:tgtEl>
                                          <p:spTgt spid="6">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animEffect transition="in" filter="fade">
                                      <p:cBhvr>
                                        <p:cTn id="47" dur="500"/>
                                        <p:tgtEl>
                                          <p:spTgt spid="6">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6">
                                            <p:txEl>
                                              <p:pRg st="11" end="11"/>
                                            </p:txEl>
                                          </p:spTgt>
                                        </p:tgtEl>
                                        <p:attrNameLst>
                                          <p:attrName>style.visibility</p:attrName>
                                        </p:attrNameLst>
                                      </p:cBhvr>
                                      <p:to>
                                        <p:strVal val="visible"/>
                                      </p:to>
                                    </p:set>
                                    <p:animEffect transition="in" filter="fade">
                                      <p:cBhvr>
                                        <p:cTn id="52" dur="500"/>
                                        <p:tgtEl>
                                          <p:spTgt spid="6">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6">
                                            <p:txEl>
                                              <p:pRg st="12" end="12"/>
                                            </p:txEl>
                                          </p:spTgt>
                                        </p:tgtEl>
                                        <p:attrNameLst>
                                          <p:attrName>style.visibility</p:attrName>
                                        </p:attrNameLst>
                                      </p:cBhvr>
                                      <p:to>
                                        <p:strVal val="visible"/>
                                      </p:to>
                                    </p:set>
                                    <p:animEffect transition="in" filter="fade">
                                      <p:cBhvr>
                                        <p:cTn id="57"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284</TotalTime>
  <Words>455</Words>
  <Application>Microsoft Office PowerPoint</Application>
  <PresentationFormat>Widescreen</PresentationFormat>
  <Paragraphs>51</Paragraphs>
  <Slides>4</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Calibri</vt:lpstr>
      <vt:lpstr>Calibri Light</vt:lpstr>
      <vt:lpstr>Open Sans</vt:lpstr>
      <vt:lpstr>office theme</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lj lambert</dc:creator>
  <cp:lastModifiedBy>lj lambert</cp:lastModifiedBy>
  <cp:revision>93</cp:revision>
  <dcterms:created xsi:type="dcterms:W3CDTF">2020-12-03T10:17:28Z</dcterms:created>
  <dcterms:modified xsi:type="dcterms:W3CDTF">2022-03-08T12:29:18Z</dcterms:modified>
</cp:coreProperties>
</file>