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48" r:id="rId2"/>
  </p:sldMasterIdLst>
  <p:notesMasterIdLst>
    <p:notesMasterId r:id="rId11"/>
  </p:notesMasterIdLst>
  <p:sldIdLst>
    <p:sldId id="272" r:id="rId3"/>
    <p:sldId id="259" r:id="rId4"/>
    <p:sldId id="273" r:id="rId5"/>
    <p:sldId id="260" r:id="rId6"/>
    <p:sldId id="261" r:id="rId7"/>
    <p:sldId id="263" r:id="rId8"/>
    <p:sldId id="264" r:id="rId9"/>
    <p:sldId id="265" r:id="rId10"/>
  </p:sldIdLst>
  <p:sldSz cx="12192000" cy="6858000"/>
  <p:notesSz cx="6858000" cy="9144000"/>
  <p:defaultTex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95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74" d="100"/>
          <a:sy n="74" d="100"/>
        </p:scale>
        <p:origin x="91" y="326"/>
      </p:cViewPr>
      <p:guideLst/>
    </p:cSldViewPr>
  </p:slideViewPr>
  <p:notesTextViewPr>
    <p:cViewPr>
      <p:scale>
        <a:sx n="1" d="1"/>
        <a:sy n="1" d="1"/>
      </p:scale>
      <p:origin x="0" y="0"/>
    </p:cViewPr>
  </p:notesTextViewPr>
  <p:sorterViewPr>
    <p:cViewPr>
      <p:scale>
        <a:sx n="100" d="100"/>
        <a:sy n="100" d="100"/>
      </p:scale>
      <p:origin x="0" y="-2442"/>
    </p:cViewPr>
  </p:sorterViewPr>
  <p:notesViewPr>
    <p:cSldViewPr snapToGrid="0">
      <p:cViewPr varScale="1">
        <p:scale>
          <a:sx n="65" d="100"/>
          <a:sy n="65" d="100"/>
        </p:scale>
        <p:origin x="3154"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9DDC21B-9CE8-4777-B1C1-CFD3DEEF4E99}" type="datetimeFigureOut">
              <a:rPr lang="en-GB" smtClean="0"/>
              <a:t>12/03/2024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4BBEEC-6EE2-4C74-A163-00C1BFB38A8D}" type="slidenum">
              <a:rPr lang="en-GB" smtClean="0"/>
              <a:t>‹#›</a:t>
            </a:fld>
            <a:endParaRPr lang="en-GB"/>
          </a:p>
        </p:txBody>
      </p:sp>
    </p:spTree>
    <p:extLst>
      <p:ext uri="{BB962C8B-B14F-4D97-AF65-F5344CB8AC3E}">
        <p14:creationId xmlns:p14="http://schemas.microsoft.com/office/powerpoint/2010/main" val="1909038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0C28F774-D1A6-4003-9D8E-2E295043FEE2}" type="slidenum">
              <a:rPr lang="en-GB" smtClean="0"/>
              <a:t>1</a:t>
            </a:fld>
            <a:endParaRPr lang="en-GB"/>
          </a:p>
        </p:txBody>
      </p:sp>
    </p:spTree>
    <p:extLst>
      <p:ext uri="{BB962C8B-B14F-4D97-AF65-F5344CB8AC3E}">
        <p14:creationId xmlns:p14="http://schemas.microsoft.com/office/powerpoint/2010/main" val="1039467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Emotions can sometimes be the cause of arguments and unwanted behaviour but it is important to remember that emotions are natural, healthy and needed.</a:t>
            </a:r>
          </a:p>
          <a:p>
            <a:endParaRPr lang="en-GB" dirty="0"/>
          </a:p>
          <a:p>
            <a:r>
              <a:rPr lang="en-GB" dirty="0"/>
              <a:t>Emotions help us with managing situations including avoiding danger or potential threat, they help other to understand what we feel and help with effective communication.</a:t>
            </a:r>
          </a:p>
          <a:p>
            <a:endParaRPr lang="en-GB" dirty="0"/>
          </a:p>
          <a:p>
            <a:r>
              <a:rPr lang="en-GB" dirty="0"/>
              <a:t>Yes, children might sometimes need help managing their big emotions but we should never expect them to supress them.</a:t>
            </a:r>
          </a:p>
        </p:txBody>
      </p:sp>
      <p:sp>
        <p:nvSpPr>
          <p:cNvPr id="4" name="Slide Number Placeholder 3"/>
          <p:cNvSpPr>
            <a:spLocks noGrp="1"/>
          </p:cNvSpPr>
          <p:nvPr>
            <p:ph type="sldNum" sz="quarter" idx="5"/>
          </p:nvPr>
        </p:nvSpPr>
        <p:spPr/>
        <p:txBody>
          <a:bodyPr/>
          <a:lstStyle/>
          <a:p>
            <a:fld id="{4A4BBEEC-6EE2-4C74-A163-00C1BFB38A8D}" type="slidenum">
              <a:rPr lang="en-GB" smtClean="0"/>
              <a:t>2</a:t>
            </a:fld>
            <a:endParaRPr lang="en-GB"/>
          </a:p>
        </p:txBody>
      </p:sp>
    </p:spTree>
    <p:extLst>
      <p:ext uri="{BB962C8B-B14F-4D97-AF65-F5344CB8AC3E}">
        <p14:creationId xmlns:p14="http://schemas.microsoft.com/office/powerpoint/2010/main" val="8489551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Emotions can sometimes be the cause of arguments and unwanted behaviour but it is important to remember that emotions are natural, healthy and needed.</a:t>
            </a:r>
          </a:p>
          <a:p>
            <a:endParaRPr lang="en-GB" dirty="0"/>
          </a:p>
          <a:p>
            <a:r>
              <a:rPr lang="en-GB" dirty="0"/>
              <a:t>Emotions help us with managing situations including avoiding danger or potential threat, they help other to understand what we feel and help with effective communication.</a:t>
            </a:r>
          </a:p>
          <a:p>
            <a:endParaRPr lang="en-GB" dirty="0"/>
          </a:p>
          <a:p>
            <a:r>
              <a:rPr lang="en-GB" dirty="0"/>
              <a:t>Yes, children might sometimes need help managing their big emotions but we should never expect them to supress them.</a:t>
            </a:r>
          </a:p>
        </p:txBody>
      </p:sp>
      <p:sp>
        <p:nvSpPr>
          <p:cNvPr id="4" name="Slide Number Placeholder 3"/>
          <p:cNvSpPr>
            <a:spLocks noGrp="1"/>
          </p:cNvSpPr>
          <p:nvPr>
            <p:ph type="sldNum" sz="quarter" idx="5"/>
          </p:nvPr>
        </p:nvSpPr>
        <p:spPr/>
        <p:txBody>
          <a:bodyPr/>
          <a:lstStyle/>
          <a:p>
            <a:fld id="{4A4BBEEC-6EE2-4C74-A163-00C1BFB38A8D}" type="slidenum">
              <a:rPr lang="en-GB" smtClean="0"/>
              <a:t>3</a:t>
            </a:fld>
            <a:endParaRPr lang="en-GB"/>
          </a:p>
        </p:txBody>
      </p:sp>
    </p:spTree>
    <p:extLst>
      <p:ext uri="{BB962C8B-B14F-4D97-AF65-F5344CB8AC3E}">
        <p14:creationId xmlns:p14="http://schemas.microsoft.com/office/powerpoint/2010/main" val="19962525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To help parents recognise and manage emotions in themselves and their children we need to first understand the different emotion and how they individually affect us.</a:t>
            </a:r>
          </a:p>
          <a:p>
            <a:endParaRPr lang="en-GB" dirty="0"/>
          </a:p>
          <a:p>
            <a:r>
              <a:rPr lang="en-GB" dirty="0"/>
              <a:t> When we are angry we may feel hot and unable to think clearly, when we are excited we may feel unable to keep still and speak fast.</a:t>
            </a:r>
          </a:p>
        </p:txBody>
      </p:sp>
      <p:sp>
        <p:nvSpPr>
          <p:cNvPr id="4" name="Slide Number Placeholder 3"/>
          <p:cNvSpPr>
            <a:spLocks noGrp="1"/>
          </p:cNvSpPr>
          <p:nvPr>
            <p:ph type="sldNum" sz="quarter" idx="5"/>
          </p:nvPr>
        </p:nvSpPr>
        <p:spPr/>
        <p:txBody>
          <a:bodyPr/>
          <a:lstStyle/>
          <a:p>
            <a:fld id="{4A4BBEEC-6EE2-4C74-A163-00C1BFB38A8D}" type="slidenum">
              <a:rPr lang="en-GB" smtClean="0"/>
              <a:t>4</a:t>
            </a:fld>
            <a:endParaRPr lang="en-GB"/>
          </a:p>
        </p:txBody>
      </p:sp>
    </p:spTree>
    <p:extLst>
      <p:ext uri="{BB962C8B-B14F-4D97-AF65-F5344CB8AC3E}">
        <p14:creationId xmlns:p14="http://schemas.microsoft.com/office/powerpoint/2010/main" val="40616594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is an example of what someone may be feeling when worried or anxious.  It might be helpful to explore with parents how their bodies respond to the emotions of fear, frustration and worry.  This will help them to empathise with their children’s emotions too.</a:t>
            </a:r>
          </a:p>
        </p:txBody>
      </p:sp>
      <p:sp>
        <p:nvSpPr>
          <p:cNvPr id="4" name="Slide Number Placeholder 3"/>
          <p:cNvSpPr>
            <a:spLocks noGrp="1"/>
          </p:cNvSpPr>
          <p:nvPr>
            <p:ph type="sldNum" sz="quarter" idx="5"/>
          </p:nvPr>
        </p:nvSpPr>
        <p:spPr/>
        <p:txBody>
          <a:bodyPr/>
          <a:lstStyle/>
          <a:p>
            <a:fld id="{4A4BBEEC-6EE2-4C74-A163-00C1BFB38A8D}" type="slidenum">
              <a:rPr lang="en-GB" smtClean="0"/>
              <a:t>5</a:t>
            </a:fld>
            <a:endParaRPr lang="en-GB"/>
          </a:p>
        </p:txBody>
      </p:sp>
    </p:spTree>
    <p:extLst>
      <p:ext uri="{BB962C8B-B14F-4D97-AF65-F5344CB8AC3E}">
        <p14:creationId xmlns:p14="http://schemas.microsoft.com/office/powerpoint/2010/main" val="4966745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Here are some examples of emotions that we may go through or feel regularly.  It is helpful for parents to accurately name emotions with children so that they can better articulate how they are feeling and then manage that emotion effectively.</a:t>
            </a:r>
          </a:p>
          <a:p>
            <a:endParaRPr lang="en-GB" dirty="0"/>
          </a:p>
        </p:txBody>
      </p:sp>
      <p:sp>
        <p:nvSpPr>
          <p:cNvPr id="4" name="Slide Number Placeholder 3"/>
          <p:cNvSpPr>
            <a:spLocks noGrp="1"/>
          </p:cNvSpPr>
          <p:nvPr>
            <p:ph type="sldNum" sz="quarter" idx="5"/>
          </p:nvPr>
        </p:nvSpPr>
        <p:spPr/>
        <p:txBody>
          <a:bodyPr/>
          <a:lstStyle/>
          <a:p>
            <a:fld id="{4A4BBEEC-6EE2-4C74-A163-00C1BFB38A8D}" type="slidenum">
              <a:rPr lang="en-GB" smtClean="0"/>
              <a:t>6</a:t>
            </a:fld>
            <a:endParaRPr lang="en-GB"/>
          </a:p>
        </p:txBody>
      </p:sp>
    </p:spTree>
    <p:extLst>
      <p:ext uri="{BB962C8B-B14F-4D97-AF65-F5344CB8AC3E}">
        <p14:creationId xmlns:p14="http://schemas.microsoft.com/office/powerpoint/2010/main" val="39343727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Encourage parents to expand their vocabulary of emotions through play or commenting on characters feelings and behaviours when reading or watching TV with their children.</a:t>
            </a:r>
          </a:p>
        </p:txBody>
      </p:sp>
      <p:sp>
        <p:nvSpPr>
          <p:cNvPr id="4" name="Slide Number Placeholder 3"/>
          <p:cNvSpPr>
            <a:spLocks noGrp="1"/>
          </p:cNvSpPr>
          <p:nvPr>
            <p:ph type="sldNum" sz="quarter" idx="5"/>
          </p:nvPr>
        </p:nvSpPr>
        <p:spPr/>
        <p:txBody>
          <a:bodyPr/>
          <a:lstStyle/>
          <a:p>
            <a:fld id="{4A4BBEEC-6EE2-4C74-A163-00C1BFB38A8D}" type="slidenum">
              <a:rPr lang="en-GB" smtClean="0"/>
              <a:t>7</a:t>
            </a:fld>
            <a:endParaRPr lang="en-GB"/>
          </a:p>
        </p:txBody>
      </p:sp>
    </p:spTree>
    <p:extLst>
      <p:ext uri="{BB962C8B-B14F-4D97-AF65-F5344CB8AC3E}">
        <p14:creationId xmlns:p14="http://schemas.microsoft.com/office/powerpoint/2010/main" val="13892867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Encourage parents to think about what helps them feel content - cup of tea, a walk, talking through things, hot bath, reading, gaming, these are just a few examples.</a:t>
            </a:r>
          </a:p>
          <a:p>
            <a:endParaRPr lang="en-GB" dirty="0"/>
          </a:p>
          <a:p>
            <a:r>
              <a:rPr lang="en-GB" dirty="0"/>
              <a:t>There are many things that can help in different situations and being aware of these help us build our own emotional resilience and support others with their emotions.</a:t>
            </a:r>
          </a:p>
          <a:p>
            <a:endParaRPr lang="en-GB" dirty="0"/>
          </a:p>
          <a:p>
            <a:r>
              <a:rPr lang="en-GB" dirty="0"/>
              <a:t>Being open with your child about your own emotions can provide a great role model for children, </a:t>
            </a:r>
            <a:r>
              <a:rPr lang="en-GB" dirty="0" err="1"/>
              <a:t>eg</a:t>
            </a:r>
            <a:r>
              <a:rPr lang="en-GB" dirty="0"/>
              <a:t>, ‘I feel really angry at the moment so I am going to take a walk in the fresh air to clear my head and make me feel better.’</a:t>
            </a:r>
          </a:p>
          <a:p>
            <a:endParaRPr lang="en-GB" dirty="0"/>
          </a:p>
        </p:txBody>
      </p:sp>
      <p:sp>
        <p:nvSpPr>
          <p:cNvPr id="4" name="Slide Number Placeholder 3"/>
          <p:cNvSpPr>
            <a:spLocks noGrp="1"/>
          </p:cNvSpPr>
          <p:nvPr>
            <p:ph type="sldNum" sz="quarter" idx="5"/>
          </p:nvPr>
        </p:nvSpPr>
        <p:spPr/>
        <p:txBody>
          <a:bodyPr/>
          <a:lstStyle/>
          <a:p>
            <a:fld id="{4A4BBEEC-6EE2-4C74-A163-00C1BFB38A8D}" type="slidenum">
              <a:rPr lang="en-GB" smtClean="0"/>
              <a:t>8</a:t>
            </a:fld>
            <a:endParaRPr lang="en-GB"/>
          </a:p>
        </p:txBody>
      </p:sp>
    </p:spTree>
    <p:extLst>
      <p:ext uri="{BB962C8B-B14F-4D97-AF65-F5344CB8AC3E}">
        <p14:creationId xmlns:p14="http://schemas.microsoft.com/office/powerpoint/2010/main" val="33280571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GB"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12/03/2024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12/03/2024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GB"/>
              <a:t>Click to edit Master title style</a:t>
            </a:r>
            <a:endParaRPr lang="en-GB"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12/03/2024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4794456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9A49A-62ED-4537-ABC9-0F3A0288C60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0480B32-6779-4F8D-9AA3-2121148EB57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7308AB2-CC42-470B-81A8-E62CBCBF5642}"/>
              </a:ext>
            </a:extLst>
          </p:cNvPr>
          <p:cNvSpPr>
            <a:spLocks noGrp="1"/>
          </p:cNvSpPr>
          <p:nvPr>
            <p:ph type="dt" sz="half" idx="10"/>
          </p:nvPr>
        </p:nvSpPr>
        <p:spPr/>
        <p:txBody>
          <a:bodyPr/>
          <a:lstStyle/>
          <a:p>
            <a:fld id="{C128C24D-816A-4BB6-87AB-11F490BDE920}" type="datetimeFigureOut">
              <a:rPr lang="en-GB" smtClean="0"/>
              <a:t>12/03/2024</a:t>
            </a:fld>
            <a:endParaRPr lang="en-GB"/>
          </a:p>
        </p:txBody>
      </p:sp>
      <p:sp>
        <p:nvSpPr>
          <p:cNvPr id="5" name="Footer Placeholder 4">
            <a:extLst>
              <a:ext uri="{FF2B5EF4-FFF2-40B4-BE49-F238E27FC236}">
                <a16:creationId xmlns:a16="http://schemas.microsoft.com/office/drawing/2014/main" id="{A9CD2245-693F-4A24-99DF-DB399DBFC8A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A74A477-9F45-459D-ABAE-7B049B940FC3}"/>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22312400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C4D6C-8F8A-45B9-A856-75703D54AC8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64172D6-E642-4878-B6CA-DB56AF92E26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0C826B2-7B94-4B7A-9F8E-740D19B61F58}"/>
              </a:ext>
            </a:extLst>
          </p:cNvPr>
          <p:cNvSpPr>
            <a:spLocks noGrp="1"/>
          </p:cNvSpPr>
          <p:nvPr>
            <p:ph type="dt" sz="half" idx="10"/>
          </p:nvPr>
        </p:nvSpPr>
        <p:spPr/>
        <p:txBody>
          <a:bodyPr/>
          <a:lstStyle/>
          <a:p>
            <a:fld id="{C128C24D-816A-4BB6-87AB-11F490BDE920}" type="datetimeFigureOut">
              <a:rPr lang="en-GB" smtClean="0"/>
              <a:t>12/03/2024</a:t>
            </a:fld>
            <a:endParaRPr lang="en-GB"/>
          </a:p>
        </p:txBody>
      </p:sp>
      <p:sp>
        <p:nvSpPr>
          <p:cNvPr id="5" name="Footer Placeholder 4">
            <a:extLst>
              <a:ext uri="{FF2B5EF4-FFF2-40B4-BE49-F238E27FC236}">
                <a16:creationId xmlns:a16="http://schemas.microsoft.com/office/drawing/2014/main" id="{546006DD-7E4F-40E2-A60C-04191BA85E7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9EDB339-FA8B-4D69-8246-86F7889C08CF}"/>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28231038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094D27-9C04-472D-B770-6779E7F69E1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D7A576F-0DCE-467D-B0EA-58777646E7F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2AAFB92-9D3C-4D47-8112-003C8772DA90}"/>
              </a:ext>
            </a:extLst>
          </p:cNvPr>
          <p:cNvSpPr>
            <a:spLocks noGrp="1"/>
          </p:cNvSpPr>
          <p:nvPr>
            <p:ph type="dt" sz="half" idx="10"/>
          </p:nvPr>
        </p:nvSpPr>
        <p:spPr/>
        <p:txBody>
          <a:bodyPr/>
          <a:lstStyle/>
          <a:p>
            <a:fld id="{C128C24D-816A-4BB6-87AB-11F490BDE920}" type="datetimeFigureOut">
              <a:rPr lang="en-GB" smtClean="0"/>
              <a:t>12/03/2024</a:t>
            </a:fld>
            <a:endParaRPr lang="en-GB"/>
          </a:p>
        </p:txBody>
      </p:sp>
      <p:sp>
        <p:nvSpPr>
          <p:cNvPr id="5" name="Footer Placeholder 4">
            <a:extLst>
              <a:ext uri="{FF2B5EF4-FFF2-40B4-BE49-F238E27FC236}">
                <a16:creationId xmlns:a16="http://schemas.microsoft.com/office/drawing/2014/main" id="{67208D0A-7EA7-4106-AB78-90D24AF8C6A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517CC98-8A2B-4F46-BD81-00AAA202A819}"/>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31812783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4FD5A-A07D-4814-8F9F-A539664B88A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F96AACE-4251-46C3-ACB8-D216A003822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EF91709-EECD-4472-8147-CCD101015FE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FA1D763-FA65-4E33-9A94-AA105346E526}"/>
              </a:ext>
            </a:extLst>
          </p:cNvPr>
          <p:cNvSpPr>
            <a:spLocks noGrp="1"/>
          </p:cNvSpPr>
          <p:nvPr>
            <p:ph type="dt" sz="half" idx="10"/>
          </p:nvPr>
        </p:nvSpPr>
        <p:spPr/>
        <p:txBody>
          <a:bodyPr/>
          <a:lstStyle/>
          <a:p>
            <a:fld id="{C128C24D-816A-4BB6-87AB-11F490BDE920}" type="datetimeFigureOut">
              <a:rPr lang="en-GB" smtClean="0"/>
              <a:t>12/03/2024</a:t>
            </a:fld>
            <a:endParaRPr lang="en-GB"/>
          </a:p>
        </p:txBody>
      </p:sp>
      <p:sp>
        <p:nvSpPr>
          <p:cNvPr id="6" name="Footer Placeholder 5">
            <a:extLst>
              <a:ext uri="{FF2B5EF4-FFF2-40B4-BE49-F238E27FC236}">
                <a16:creationId xmlns:a16="http://schemas.microsoft.com/office/drawing/2014/main" id="{10DB0AA5-0E11-4974-BF4C-B21592004A2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BD7B95D-3428-4391-8BB1-707AE05A2871}"/>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2254779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9241FF-814C-47E1-A4CC-B41F44B8308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F918D9C-B2BF-4797-8EA1-7D8DA2A6CF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66C553E-C0D9-45B8-9400-49209FEBC50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D5F167E-80B6-479F-A127-7798421DD9C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41190E8-428A-4226-BA81-D7470E60910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62CB688-9ECE-483E-945D-56DAE159FFC3}"/>
              </a:ext>
            </a:extLst>
          </p:cNvPr>
          <p:cNvSpPr>
            <a:spLocks noGrp="1"/>
          </p:cNvSpPr>
          <p:nvPr>
            <p:ph type="dt" sz="half" idx="10"/>
          </p:nvPr>
        </p:nvSpPr>
        <p:spPr/>
        <p:txBody>
          <a:bodyPr/>
          <a:lstStyle/>
          <a:p>
            <a:fld id="{C128C24D-816A-4BB6-87AB-11F490BDE920}" type="datetimeFigureOut">
              <a:rPr lang="en-GB" smtClean="0"/>
              <a:t>12/03/2024</a:t>
            </a:fld>
            <a:endParaRPr lang="en-GB"/>
          </a:p>
        </p:txBody>
      </p:sp>
      <p:sp>
        <p:nvSpPr>
          <p:cNvPr id="8" name="Footer Placeholder 7">
            <a:extLst>
              <a:ext uri="{FF2B5EF4-FFF2-40B4-BE49-F238E27FC236}">
                <a16:creationId xmlns:a16="http://schemas.microsoft.com/office/drawing/2014/main" id="{9950E53F-E664-4E88-B221-CBA6672DB78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CC421EA3-33AB-4487-9AF6-6519A522D419}"/>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41484760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5CFEB-410D-43A5-B329-DD4C5871498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A59E599-A0AA-4BD9-874D-28FF9D3F2E40}"/>
              </a:ext>
            </a:extLst>
          </p:cNvPr>
          <p:cNvSpPr>
            <a:spLocks noGrp="1"/>
          </p:cNvSpPr>
          <p:nvPr>
            <p:ph type="dt" sz="half" idx="10"/>
          </p:nvPr>
        </p:nvSpPr>
        <p:spPr/>
        <p:txBody>
          <a:bodyPr/>
          <a:lstStyle/>
          <a:p>
            <a:fld id="{C128C24D-816A-4BB6-87AB-11F490BDE920}" type="datetimeFigureOut">
              <a:rPr lang="en-GB" smtClean="0"/>
              <a:t>12/03/2024</a:t>
            </a:fld>
            <a:endParaRPr lang="en-GB"/>
          </a:p>
        </p:txBody>
      </p:sp>
      <p:sp>
        <p:nvSpPr>
          <p:cNvPr id="4" name="Footer Placeholder 3">
            <a:extLst>
              <a:ext uri="{FF2B5EF4-FFF2-40B4-BE49-F238E27FC236}">
                <a16:creationId xmlns:a16="http://schemas.microsoft.com/office/drawing/2014/main" id="{FD18C070-0AFC-418A-8F31-A86C926BE99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E8F36E7-001F-4138-AAB6-E69A6D1E361D}"/>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43329527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EE4B187-9551-4327-8772-1E4D7B60BAAB}"/>
              </a:ext>
            </a:extLst>
          </p:cNvPr>
          <p:cNvSpPr>
            <a:spLocks noGrp="1"/>
          </p:cNvSpPr>
          <p:nvPr>
            <p:ph type="dt" sz="half" idx="10"/>
          </p:nvPr>
        </p:nvSpPr>
        <p:spPr/>
        <p:txBody>
          <a:bodyPr/>
          <a:lstStyle/>
          <a:p>
            <a:fld id="{C128C24D-816A-4BB6-87AB-11F490BDE920}" type="datetimeFigureOut">
              <a:rPr lang="en-GB" smtClean="0"/>
              <a:t>12/03/2024</a:t>
            </a:fld>
            <a:endParaRPr lang="en-GB"/>
          </a:p>
        </p:txBody>
      </p:sp>
      <p:sp>
        <p:nvSpPr>
          <p:cNvPr id="3" name="Footer Placeholder 2">
            <a:extLst>
              <a:ext uri="{FF2B5EF4-FFF2-40B4-BE49-F238E27FC236}">
                <a16:creationId xmlns:a16="http://schemas.microsoft.com/office/drawing/2014/main" id="{32F68810-CB1C-41C4-8F27-CE36E04B730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7E6C118-74E0-4637-8074-1BC5D96C071B}"/>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149279754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05412B-D60C-4267-983A-0F1FA0F4548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78A8AB6-9BF2-4859-8624-1C8F2B56618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6F4207B-3D8A-4178-8896-F2EC8C7F31C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503D90D-4A99-4121-AAD5-8BC3E620260A}"/>
              </a:ext>
            </a:extLst>
          </p:cNvPr>
          <p:cNvSpPr>
            <a:spLocks noGrp="1"/>
          </p:cNvSpPr>
          <p:nvPr>
            <p:ph type="dt" sz="half" idx="10"/>
          </p:nvPr>
        </p:nvSpPr>
        <p:spPr/>
        <p:txBody>
          <a:bodyPr/>
          <a:lstStyle/>
          <a:p>
            <a:fld id="{C128C24D-816A-4BB6-87AB-11F490BDE920}" type="datetimeFigureOut">
              <a:rPr lang="en-GB" smtClean="0"/>
              <a:t>12/03/2024</a:t>
            </a:fld>
            <a:endParaRPr lang="en-GB"/>
          </a:p>
        </p:txBody>
      </p:sp>
      <p:sp>
        <p:nvSpPr>
          <p:cNvPr id="6" name="Footer Placeholder 5">
            <a:extLst>
              <a:ext uri="{FF2B5EF4-FFF2-40B4-BE49-F238E27FC236}">
                <a16:creationId xmlns:a16="http://schemas.microsoft.com/office/drawing/2014/main" id="{AE81F32D-A0E8-4570-8802-C9F1E906751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26E9149-C291-4403-BA5D-F235AFDE91DA}"/>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1641660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12/03/2024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94913845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DD6360-2679-475C-8173-A1F04B7A92C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9A2D91C-36FC-47BE-B3D8-99FCCBC16AA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7263EF8-ACE7-4CBE-8EBF-EF0675ADE1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C611607-7757-4AE2-B25D-A6B6B42F76B5}"/>
              </a:ext>
            </a:extLst>
          </p:cNvPr>
          <p:cNvSpPr>
            <a:spLocks noGrp="1"/>
          </p:cNvSpPr>
          <p:nvPr>
            <p:ph type="dt" sz="half" idx="10"/>
          </p:nvPr>
        </p:nvSpPr>
        <p:spPr/>
        <p:txBody>
          <a:bodyPr/>
          <a:lstStyle/>
          <a:p>
            <a:fld id="{C128C24D-816A-4BB6-87AB-11F490BDE920}" type="datetimeFigureOut">
              <a:rPr lang="en-GB" smtClean="0"/>
              <a:t>12/03/2024</a:t>
            </a:fld>
            <a:endParaRPr lang="en-GB"/>
          </a:p>
        </p:txBody>
      </p:sp>
      <p:sp>
        <p:nvSpPr>
          <p:cNvPr id="6" name="Footer Placeholder 5">
            <a:extLst>
              <a:ext uri="{FF2B5EF4-FFF2-40B4-BE49-F238E27FC236}">
                <a16:creationId xmlns:a16="http://schemas.microsoft.com/office/drawing/2014/main" id="{DD86735A-3648-46FD-BFFD-3DE948D5D91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B291B22-F7CD-4D73-863C-A6A52EEC233C}"/>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237367061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D49383-3B2F-46F4-A9B7-F7A643A1E0D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FC0640C-E014-45D8-A753-97E45DC8310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08552F3-1BD5-4C4C-96AD-C785F9A34BD7}"/>
              </a:ext>
            </a:extLst>
          </p:cNvPr>
          <p:cNvSpPr>
            <a:spLocks noGrp="1"/>
          </p:cNvSpPr>
          <p:nvPr>
            <p:ph type="dt" sz="half" idx="10"/>
          </p:nvPr>
        </p:nvSpPr>
        <p:spPr/>
        <p:txBody>
          <a:bodyPr/>
          <a:lstStyle/>
          <a:p>
            <a:fld id="{C128C24D-816A-4BB6-87AB-11F490BDE920}" type="datetimeFigureOut">
              <a:rPr lang="en-GB" smtClean="0"/>
              <a:t>12/03/2024</a:t>
            </a:fld>
            <a:endParaRPr lang="en-GB"/>
          </a:p>
        </p:txBody>
      </p:sp>
      <p:sp>
        <p:nvSpPr>
          <p:cNvPr id="5" name="Footer Placeholder 4">
            <a:extLst>
              <a:ext uri="{FF2B5EF4-FFF2-40B4-BE49-F238E27FC236}">
                <a16:creationId xmlns:a16="http://schemas.microsoft.com/office/drawing/2014/main" id="{341285C8-BB57-45A1-A32D-6B66E5F6653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E817759-96F6-4681-8052-0885A6BAA046}"/>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181650924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F728A7E-BF7A-45FE-BB3F-7B0B4CD1704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E92956C-FAF2-4E78-8B8E-12F0D166135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A92CD5B-5758-4D18-94EE-DC38B31CE5F1}"/>
              </a:ext>
            </a:extLst>
          </p:cNvPr>
          <p:cNvSpPr>
            <a:spLocks noGrp="1"/>
          </p:cNvSpPr>
          <p:nvPr>
            <p:ph type="dt" sz="half" idx="10"/>
          </p:nvPr>
        </p:nvSpPr>
        <p:spPr/>
        <p:txBody>
          <a:bodyPr/>
          <a:lstStyle/>
          <a:p>
            <a:fld id="{C128C24D-816A-4BB6-87AB-11F490BDE920}" type="datetimeFigureOut">
              <a:rPr lang="en-GB" smtClean="0"/>
              <a:t>12/03/2024</a:t>
            </a:fld>
            <a:endParaRPr lang="en-GB"/>
          </a:p>
        </p:txBody>
      </p:sp>
      <p:sp>
        <p:nvSpPr>
          <p:cNvPr id="5" name="Footer Placeholder 4">
            <a:extLst>
              <a:ext uri="{FF2B5EF4-FFF2-40B4-BE49-F238E27FC236}">
                <a16:creationId xmlns:a16="http://schemas.microsoft.com/office/drawing/2014/main" id="{05F06B49-156C-41F7-B229-3E16B1C533E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9D0AB43-80E6-4789-844A-CCDF00AFBF29}"/>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5140332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GB"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GB" smtClean="0"/>
              <a:t>12/03/2024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Content Placeholder 3"/>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Date Placeholder 4"/>
          <p:cNvSpPr>
            <a:spLocks noGrp="1"/>
          </p:cNvSpPr>
          <p:nvPr>
            <p:ph type="dt" sz="half" idx="10"/>
          </p:nvPr>
        </p:nvSpPr>
        <p:spPr/>
        <p:txBody>
          <a:bodyPr/>
          <a:lstStyle/>
          <a:p>
            <a:fld id="{846CE7D5-CF57-46EF-B807-FDD0502418D4}" type="datetimeFigureOut">
              <a:rPr lang="en-GB" smtClean="0"/>
              <a:t>12/03/2024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a:t>Click to edit Master title style</a:t>
            </a:r>
            <a:endParaRPr lang="en-GB"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7" name="Date Placeholder 6"/>
          <p:cNvSpPr>
            <a:spLocks noGrp="1"/>
          </p:cNvSpPr>
          <p:nvPr>
            <p:ph type="dt" sz="half" idx="10"/>
          </p:nvPr>
        </p:nvSpPr>
        <p:spPr/>
        <p:txBody>
          <a:bodyPr/>
          <a:lstStyle/>
          <a:p>
            <a:fld id="{846CE7D5-CF57-46EF-B807-FDD0502418D4}" type="datetimeFigureOut">
              <a:rPr lang="en-GB" smtClean="0"/>
              <a:t>12/03/2024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Date Placeholder 2"/>
          <p:cNvSpPr>
            <a:spLocks noGrp="1"/>
          </p:cNvSpPr>
          <p:nvPr>
            <p:ph type="dt" sz="half" idx="10"/>
          </p:nvPr>
        </p:nvSpPr>
        <p:spPr/>
        <p:txBody>
          <a:bodyPr/>
          <a:lstStyle/>
          <a:p>
            <a:fld id="{846CE7D5-CF57-46EF-B807-FDD0502418D4}" type="datetimeFigureOut">
              <a:rPr lang="en-GB" smtClean="0"/>
              <a:t>12/03/2024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GB" smtClean="0"/>
              <a:t>12/03/2024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B"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12/03/2024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B"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12/03/2024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GB" smtClean="0"/>
              <a:t>12/03/2024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GB" smtClean="0"/>
              <a:t>‹#›</a:t>
            </a:fld>
            <a:endParaRPr lang="en-GB"/>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948A579-C760-4C53-9997-09564A501C8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C48CEE0-26A1-4443-8C5C-5278B04E70A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859CC56-1CF9-428D-98FD-12160056CE1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28C24D-816A-4BB6-87AB-11F490BDE920}" type="datetimeFigureOut">
              <a:rPr lang="en-GB" smtClean="0"/>
              <a:t>12/03/2024</a:t>
            </a:fld>
            <a:endParaRPr lang="en-GB"/>
          </a:p>
        </p:txBody>
      </p:sp>
      <p:sp>
        <p:nvSpPr>
          <p:cNvPr id="5" name="Footer Placeholder 4">
            <a:extLst>
              <a:ext uri="{FF2B5EF4-FFF2-40B4-BE49-F238E27FC236}">
                <a16:creationId xmlns:a16="http://schemas.microsoft.com/office/drawing/2014/main" id="{B70A9D36-E4B1-4A0B-B792-AC4E54276DA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14376D3-6EAF-4293-AF5E-CCC6209EA2B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DEE7E8-07C1-4496-AEED-E41507F04DA5}" type="slidenum">
              <a:rPr lang="en-GB" smtClean="0"/>
              <a:t>‹#›</a:t>
            </a:fld>
            <a:endParaRPr lang="en-GB"/>
          </a:p>
        </p:txBody>
      </p:sp>
    </p:spTree>
    <p:extLst>
      <p:ext uri="{BB962C8B-B14F-4D97-AF65-F5344CB8AC3E}">
        <p14:creationId xmlns:p14="http://schemas.microsoft.com/office/powerpoint/2010/main" val="32509135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3.jp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4.jp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5.jp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6.jp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1951"/>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6D0F66E-9F5B-4C71-BDC1-B203BAEA5ADD}"/>
              </a:ext>
            </a:extLst>
          </p:cNvPr>
          <p:cNvSpPr>
            <a:spLocks noGrp="1"/>
          </p:cNvSpPr>
          <p:nvPr>
            <p:ph type="subTitle" idx="1"/>
          </p:nvPr>
        </p:nvSpPr>
        <p:spPr>
          <a:xfrm>
            <a:off x="1524000" y="4836802"/>
            <a:ext cx="9144000" cy="658463"/>
          </a:xfrm>
        </p:spPr>
        <p:txBody>
          <a:bodyPr/>
          <a:lstStyle/>
          <a:p>
            <a:r>
              <a:rPr lang="en-GB" b="1" dirty="0">
                <a:solidFill>
                  <a:schemeClr val="bg1"/>
                </a:solidFill>
                <a:latin typeface="Open Sans" panose="020B0606030504020204" pitchFamily="34" charset="0"/>
                <a:ea typeface="Open Sans" panose="020B0606030504020204" pitchFamily="34" charset="0"/>
                <a:cs typeface="Open Sans" panose="020B0606030504020204" pitchFamily="34" charset="0"/>
              </a:rPr>
              <a:t>WEEK 2: Emotions and Resilience</a:t>
            </a:r>
          </a:p>
          <a:p>
            <a:endParaRPr lang="en-GB" b="1" spc="3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0" name="Rectangle 9">
            <a:extLst>
              <a:ext uri="{FF2B5EF4-FFF2-40B4-BE49-F238E27FC236}">
                <a16:creationId xmlns:a16="http://schemas.microsoft.com/office/drawing/2014/main" id="{9407C615-2FF8-6D40-97AE-6FDFD08E4C79}"/>
              </a:ext>
            </a:extLst>
          </p:cNvPr>
          <p:cNvSpPr/>
          <p:nvPr/>
        </p:nvSpPr>
        <p:spPr>
          <a:xfrm>
            <a:off x="170822" y="190920"/>
            <a:ext cx="11877151" cy="6491234"/>
          </a:xfrm>
          <a:prstGeom prst="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red and black logo&#10;&#10;Description automatically generated">
            <a:extLst>
              <a:ext uri="{FF2B5EF4-FFF2-40B4-BE49-F238E27FC236}">
                <a16:creationId xmlns:a16="http://schemas.microsoft.com/office/drawing/2014/main" id="{7A7FD0FF-DF57-5B8C-CD7B-E4264887478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775341" y="884124"/>
            <a:ext cx="6004877" cy="2947117"/>
          </a:xfrm>
          <a:prstGeom prst="rect">
            <a:avLst/>
          </a:prstGeom>
        </p:spPr>
      </p:pic>
    </p:spTree>
    <p:extLst>
      <p:ext uri="{BB962C8B-B14F-4D97-AF65-F5344CB8AC3E}">
        <p14:creationId xmlns:p14="http://schemas.microsoft.com/office/powerpoint/2010/main" val="20518304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DEC9CC1-5DD6-4719-9FB9-B273CD371D73}"/>
              </a:ext>
            </a:extLst>
          </p:cNvPr>
          <p:cNvSpPr txBox="1"/>
          <p:nvPr/>
        </p:nvSpPr>
        <p:spPr>
          <a:xfrm>
            <a:off x="631794" y="820559"/>
            <a:ext cx="10928411" cy="677108"/>
          </a:xfrm>
          <a:prstGeom prst="rect">
            <a:avLst/>
          </a:prstGeom>
          <a:noFill/>
        </p:spPr>
        <p:txBody>
          <a:bodyPr wrap="square" rtlCol="0">
            <a:spAutoFit/>
          </a:bodyPr>
          <a:lstStyle/>
          <a:p>
            <a:pPr algn="ctr"/>
            <a:r>
              <a:rPr lang="en-US" sz="3800" dirty="0">
                <a:latin typeface="Open Sans" panose="020B0606030504020204" pitchFamily="34" charset="0"/>
                <a:ea typeface="Open Sans" panose="020B0606030504020204" pitchFamily="34" charset="0"/>
                <a:cs typeface="Open Sans" panose="020B0606030504020204" pitchFamily="34" charset="0"/>
              </a:rPr>
              <a:t>Why do we need emotions?</a:t>
            </a:r>
            <a:endParaRPr lang="en-GB" sz="3800" dirty="0">
              <a:latin typeface="Open Sans" panose="020B0606030504020204" pitchFamily="34" charset="0"/>
              <a:ea typeface="Open Sans" panose="020B0606030504020204" pitchFamily="34" charset="0"/>
              <a:cs typeface="Open Sans" panose="020B0606030504020204" pitchFamily="34" charset="0"/>
            </a:endParaRPr>
          </a:p>
        </p:txBody>
      </p:sp>
      <p:sp>
        <p:nvSpPr>
          <p:cNvPr id="4" name="TextBox 3">
            <a:extLst>
              <a:ext uri="{FF2B5EF4-FFF2-40B4-BE49-F238E27FC236}">
                <a16:creationId xmlns:a16="http://schemas.microsoft.com/office/drawing/2014/main" id="{5167BEE9-491A-4913-B32C-F7A941C93784}"/>
              </a:ext>
            </a:extLst>
          </p:cNvPr>
          <p:cNvSpPr txBox="1"/>
          <p:nvPr/>
        </p:nvSpPr>
        <p:spPr>
          <a:xfrm>
            <a:off x="1822585" y="1905506"/>
            <a:ext cx="9737620" cy="3046988"/>
          </a:xfrm>
          <a:prstGeom prst="rect">
            <a:avLst/>
          </a:prstGeom>
          <a:noFill/>
        </p:spPr>
        <p:txBody>
          <a:bodyPr wrap="square" rtlCol="0">
            <a:spAutoFit/>
          </a:bodyPr>
          <a:lstStyle/>
          <a:p>
            <a:pPr marL="342900" indent="-342900">
              <a:buFont typeface="Arial" panose="020B0604020202020204" pitchFamily="34" charset="0"/>
              <a:buChar char="•"/>
            </a:pPr>
            <a:r>
              <a:rPr lang="en-US" sz="2400" dirty="0">
                <a:latin typeface="Open Sans" panose="020B0606030504020204" pitchFamily="34" charset="0"/>
                <a:ea typeface="Open Sans" panose="020B0606030504020204" pitchFamily="34" charset="0"/>
                <a:cs typeface="Open Sans" panose="020B0606030504020204" pitchFamily="34" charset="0"/>
              </a:rPr>
              <a:t>Emotions let us know what to do in situations</a:t>
            </a:r>
          </a:p>
          <a:p>
            <a:pPr marL="342900" indent="-342900">
              <a:buFont typeface="Arial" panose="020B0604020202020204" pitchFamily="34" charset="0"/>
              <a:buChar char="•"/>
            </a:pPr>
            <a:r>
              <a:rPr lang="en-US" sz="2400" dirty="0">
                <a:latin typeface="Open Sans" panose="020B0606030504020204" pitchFamily="34" charset="0"/>
                <a:ea typeface="Open Sans" panose="020B0606030504020204" pitchFamily="34" charset="0"/>
                <a:cs typeface="Open Sans" panose="020B0606030504020204" pitchFamily="34" charset="0"/>
              </a:rPr>
              <a:t>They help us to avoid danger, or a potential threat</a:t>
            </a:r>
          </a:p>
          <a:p>
            <a:pPr marL="342900" indent="-342900">
              <a:buFont typeface="Arial" panose="020B0604020202020204" pitchFamily="34" charset="0"/>
              <a:buChar char="•"/>
            </a:pPr>
            <a:r>
              <a:rPr lang="en-US" sz="2400" dirty="0">
                <a:latin typeface="Open Sans" panose="020B0606030504020204" pitchFamily="34" charset="0"/>
                <a:ea typeface="Open Sans" panose="020B0606030504020204" pitchFamily="34" charset="0"/>
                <a:cs typeface="Open Sans" panose="020B0606030504020204" pitchFamily="34" charset="0"/>
              </a:rPr>
              <a:t>They motivate us to act</a:t>
            </a:r>
          </a:p>
          <a:p>
            <a:pPr marL="342900" indent="-342900">
              <a:buFont typeface="Arial" panose="020B0604020202020204" pitchFamily="34" charset="0"/>
              <a:buChar char="•"/>
            </a:pPr>
            <a:r>
              <a:rPr lang="en-US" sz="2400" dirty="0">
                <a:latin typeface="Open Sans" panose="020B0606030504020204" pitchFamily="34" charset="0"/>
                <a:ea typeface="Open Sans" panose="020B0606030504020204" pitchFamily="34" charset="0"/>
                <a:cs typeface="Open Sans" panose="020B0606030504020204" pitchFamily="34" charset="0"/>
              </a:rPr>
              <a:t>They clue us in on our likes and dislikes</a:t>
            </a:r>
          </a:p>
          <a:p>
            <a:pPr marL="342900" indent="-342900">
              <a:buFont typeface="Arial" panose="020B0604020202020204" pitchFamily="34" charset="0"/>
              <a:buChar char="•"/>
            </a:pPr>
            <a:r>
              <a:rPr lang="en-US" sz="2400" dirty="0">
                <a:latin typeface="Open Sans" panose="020B0606030504020204" pitchFamily="34" charset="0"/>
                <a:ea typeface="Open Sans" panose="020B0606030504020204" pitchFamily="34" charset="0"/>
                <a:cs typeface="Open Sans" panose="020B0606030504020204" pitchFamily="34" charset="0"/>
              </a:rPr>
              <a:t>They help others to understand us and what we feel</a:t>
            </a:r>
          </a:p>
          <a:p>
            <a:pPr lvl="1"/>
            <a:r>
              <a:rPr lang="en-US" sz="2400" dirty="0">
                <a:latin typeface="Open Sans" panose="020B0606030504020204" pitchFamily="34" charset="0"/>
                <a:ea typeface="Open Sans" panose="020B0606030504020204" pitchFamily="34" charset="0"/>
                <a:cs typeface="Open Sans" panose="020B0606030504020204" pitchFamily="34" charset="0"/>
              </a:rPr>
              <a:t>(expressions, body language and words)</a:t>
            </a:r>
          </a:p>
          <a:p>
            <a:pPr marL="342900" indent="-342900">
              <a:buFont typeface="Arial" panose="020B0604020202020204" pitchFamily="34" charset="0"/>
              <a:buChar char="•"/>
            </a:pPr>
            <a:r>
              <a:rPr lang="en-US" sz="2400" dirty="0">
                <a:latin typeface="Open Sans" panose="020B0606030504020204" pitchFamily="34" charset="0"/>
                <a:ea typeface="Open Sans" panose="020B0606030504020204" pitchFamily="34" charset="0"/>
                <a:cs typeface="Open Sans" panose="020B0606030504020204" pitchFamily="34" charset="0"/>
              </a:rPr>
              <a:t>They are crucial to effective communication</a:t>
            </a:r>
          </a:p>
          <a:p>
            <a:pPr lvl="1"/>
            <a:r>
              <a:rPr lang="en-US" sz="2400" dirty="0">
                <a:latin typeface="Open Sans" panose="020B0606030504020204" pitchFamily="34" charset="0"/>
                <a:ea typeface="Open Sans" panose="020B0606030504020204" pitchFamily="34" charset="0"/>
                <a:cs typeface="Open Sans" panose="020B0606030504020204" pitchFamily="34" charset="0"/>
              </a:rPr>
              <a:t>(verbal and non-verbal cues)</a:t>
            </a:r>
            <a:endParaRPr lang="en-GB" sz="2400" dirty="0">
              <a:latin typeface="Open Sans" panose="020B0606030504020204" pitchFamily="34" charset="0"/>
              <a:ea typeface="Open Sans" panose="020B0606030504020204" pitchFamily="34" charset="0"/>
              <a:cs typeface="Open Sans" panose="020B0606030504020204" pitchFamily="34" charset="0"/>
            </a:endParaRPr>
          </a:p>
        </p:txBody>
      </p:sp>
      <p:pic>
        <p:nvPicPr>
          <p:cNvPr id="5" name="Picture 4" descr="A red and black logo&#10;&#10;Description automatically generated">
            <a:extLst>
              <a:ext uri="{FF2B5EF4-FFF2-40B4-BE49-F238E27FC236}">
                <a16:creationId xmlns:a16="http://schemas.microsoft.com/office/drawing/2014/main" id="{40E0D65F-D38D-1166-E5CD-78EF40D3B37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11056" y="5682856"/>
            <a:ext cx="1444964" cy="709170"/>
          </a:xfrm>
          <a:prstGeom prst="rect">
            <a:avLst/>
          </a:prstGeom>
        </p:spPr>
      </p:pic>
    </p:spTree>
    <p:extLst>
      <p:ext uri="{BB962C8B-B14F-4D97-AF65-F5344CB8AC3E}">
        <p14:creationId xmlns:p14="http://schemas.microsoft.com/office/powerpoint/2010/main" val="3903992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fade">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fade">
                                      <p:cBhvr>
                                        <p:cTn id="42"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DEC9CC1-5DD6-4719-9FB9-B273CD371D73}"/>
              </a:ext>
            </a:extLst>
          </p:cNvPr>
          <p:cNvSpPr txBox="1"/>
          <p:nvPr/>
        </p:nvSpPr>
        <p:spPr>
          <a:xfrm>
            <a:off x="631794" y="820559"/>
            <a:ext cx="10928411" cy="677108"/>
          </a:xfrm>
          <a:prstGeom prst="rect">
            <a:avLst/>
          </a:prstGeom>
          <a:noFill/>
        </p:spPr>
        <p:txBody>
          <a:bodyPr wrap="square" rtlCol="0">
            <a:spAutoFit/>
          </a:bodyPr>
          <a:lstStyle/>
          <a:p>
            <a:pPr algn="ctr"/>
            <a:r>
              <a:rPr lang="en-US" sz="3800" dirty="0">
                <a:latin typeface="Open Sans" panose="020B0606030504020204" pitchFamily="34" charset="0"/>
                <a:ea typeface="Open Sans" panose="020B0606030504020204" pitchFamily="34" charset="0"/>
                <a:cs typeface="Open Sans" panose="020B0606030504020204" pitchFamily="34" charset="0"/>
              </a:rPr>
              <a:t>Why teach children about emotions?</a:t>
            </a:r>
            <a:endParaRPr lang="en-GB" sz="3800" dirty="0">
              <a:latin typeface="Open Sans" panose="020B0606030504020204" pitchFamily="34" charset="0"/>
              <a:ea typeface="Open Sans" panose="020B0606030504020204" pitchFamily="34" charset="0"/>
              <a:cs typeface="Open Sans" panose="020B0606030504020204" pitchFamily="34" charset="0"/>
            </a:endParaRPr>
          </a:p>
        </p:txBody>
      </p:sp>
      <p:sp>
        <p:nvSpPr>
          <p:cNvPr id="4" name="TextBox 3">
            <a:extLst>
              <a:ext uri="{FF2B5EF4-FFF2-40B4-BE49-F238E27FC236}">
                <a16:creationId xmlns:a16="http://schemas.microsoft.com/office/drawing/2014/main" id="{5167BEE9-491A-4913-B32C-F7A941C93784}"/>
              </a:ext>
            </a:extLst>
          </p:cNvPr>
          <p:cNvSpPr txBox="1"/>
          <p:nvPr/>
        </p:nvSpPr>
        <p:spPr>
          <a:xfrm>
            <a:off x="1503031" y="1851186"/>
            <a:ext cx="9737620" cy="3785652"/>
          </a:xfrm>
          <a:prstGeom prst="rect">
            <a:avLst/>
          </a:prstGeom>
          <a:noFill/>
        </p:spPr>
        <p:txBody>
          <a:bodyPr wrap="square" rtlCol="0">
            <a:spAutoFit/>
          </a:bodyPr>
          <a:lstStyle/>
          <a:p>
            <a:pPr marL="342900" indent="-342900">
              <a:buFont typeface="Arial" panose="020B0604020202020204" pitchFamily="34" charset="0"/>
              <a:buChar char="•"/>
            </a:pPr>
            <a:r>
              <a:rPr lang="en-US" sz="2400" dirty="0">
                <a:latin typeface="Open Sans" panose="020B0606030504020204" pitchFamily="34" charset="0"/>
                <a:ea typeface="Open Sans" panose="020B0606030504020204" pitchFamily="34" charset="0"/>
                <a:cs typeface="Open Sans" panose="020B0606030504020204" pitchFamily="34" charset="0"/>
              </a:rPr>
              <a:t>Helps children learn to recognize their own emotions</a:t>
            </a:r>
          </a:p>
          <a:p>
            <a:pPr marL="342900" indent="-342900">
              <a:buFont typeface="Arial" panose="020B0604020202020204" pitchFamily="34" charset="0"/>
              <a:buChar char="•"/>
            </a:pPr>
            <a:endParaRPr lang="en-US" sz="2400" dirty="0">
              <a:latin typeface="Open Sans" panose="020B0606030504020204" pitchFamily="34" charset="0"/>
              <a:ea typeface="Open Sans" panose="020B0606030504020204" pitchFamily="34" charset="0"/>
              <a:cs typeface="Open Sans" panose="020B0606030504020204" pitchFamily="34" charset="0"/>
            </a:endParaRPr>
          </a:p>
          <a:p>
            <a:pPr marL="342900" indent="-342900">
              <a:buFont typeface="Arial" panose="020B0604020202020204" pitchFamily="34" charset="0"/>
              <a:buChar char="•"/>
            </a:pPr>
            <a:r>
              <a:rPr lang="en-US" sz="2400" dirty="0">
                <a:latin typeface="Open Sans" panose="020B0606030504020204" pitchFamily="34" charset="0"/>
                <a:ea typeface="Open Sans" panose="020B0606030504020204" pitchFamily="34" charset="0"/>
                <a:cs typeface="Open Sans" panose="020B0606030504020204" pitchFamily="34" charset="0"/>
              </a:rPr>
              <a:t>Helps the logical part of their brain take charge</a:t>
            </a:r>
          </a:p>
          <a:p>
            <a:pPr marL="342900" indent="-342900">
              <a:buFont typeface="Arial" panose="020B0604020202020204" pitchFamily="34" charset="0"/>
              <a:buChar char="•"/>
            </a:pPr>
            <a:endParaRPr lang="en-US" sz="2400" dirty="0">
              <a:latin typeface="Open Sans" panose="020B0606030504020204" pitchFamily="34" charset="0"/>
              <a:ea typeface="Open Sans" panose="020B0606030504020204" pitchFamily="34" charset="0"/>
              <a:cs typeface="Open Sans" panose="020B0606030504020204" pitchFamily="34" charset="0"/>
            </a:endParaRPr>
          </a:p>
          <a:p>
            <a:pPr marL="342900" indent="-342900">
              <a:buFont typeface="Arial" panose="020B0604020202020204" pitchFamily="34" charset="0"/>
              <a:buChar char="•"/>
            </a:pPr>
            <a:r>
              <a:rPr lang="en-US" sz="2400" dirty="0">
                <a:latin typeface="Open Sans" panose="020B0606030504020204" pitchFamily="34" charset="0"/>
                <a:ea typeface="Open Sans" panose="020B0606030504020204" pitchFamily="34" charset="0"/>
                <a:cs typeface="Open Sans" panose="020B0606030504020204" pitchFamily="34" charset="0"/>
              </a:rPr>
              <a:t>Over time their logical brain calms their emotional brain down</a:t>
            </a:r>
          </a:p>
          <a:p>
            <a:pPr marL="342900" indent="-342900">
              <a:buFont typeface="Arial" panose="020B0604020202020204" pitchFamily="34" charset="0"/>
              <a:buChar char="•"/>
            </a:pPr>
            <a:endParaRPr lang="en-US" sz="2400" dirty="0">
              <a:latin typeface="Open Sans" panose="020B0606030504020204" pitchFamily="34" charset="0"/>
              <a:ea typeface="Open Sans" panose="020B0606030504020204" pitchFamily="34" charset="0"/>
              <a:cs typeface="Open Sans" panose="020B0606030504020204" pitchFamily="34" charset="0"/>
            </a:endParaRPr>
          </a:p>
          <a:p>
            <a:pPr marL="342900" indent="-342900">
              <a:buFont typeface="Arial" panose="020B0604020202020204" pitchFamily="34" charset="0"/>
              <a:buChar char="•"/>
            </a:pPr>
            <a:r>
              <a:rPr lang="en-US" sz="2400" dirty="0">
                <a:latin typeface="Open Sans" panose="020B0606030504020204" pitchFamily="34" charset="0"/>
                <a:ea typeface="Open Sans" panose="020B0606030504020204" pitchFamily="34" charset="0"/>
                <a:cs typeface="Open Sans" panose="020B0606030504020204" pitchFamily="34" charset="0"/>
              </a:rPr>
              <a:t>Don’t try to teach them while they are in the middle of a melt-down!</a:t>
            </a:r>
          </a:p>
          <a:p>
            <a:pPr marL="342900" indent="-342900">
              <a:buFont typeface="Arial" panose="020B0604020202020204" pitchFamily="34" charset="0"/>
              <a:buChar char="•"/>
            </a:pPr>
            <a:endParaRPr lang="en-US" sz="2400" dirty="0">
              <a:latin typeface="Open Sans" panose="020B0606030504020204" pitchFamily="34" charset="0"/>
              <a:ea typeface="Open Sans" panose="020B0606030504020204" pitchFamily="34" charset="0"/>
              <a:cs typeface="Open Sans" panose="020B0606030504020204" pitchFamily="34" charset="0"/>
            </a:endParaRPr>
          </a:p>
          <a:p>
            <a:pPr marL="342900" indent="-342900">
              <a:buFont typeface="Arial" panose="020B0604020202020204" pitchFamily="34" charset="0"/>
              <a:buChar char="•"/>
            </a:pPr>
            <a:r>
              <a:rPr lang="en-US" sz="2400" dirty="0">
                <a:latin typeface="Open Sans" panose="020B0606030504020204" pitchFamily="34" charset="0"/>
                <a:ea typeface="Open Sans" panose="020B0606030504020204" pitchFamily="34" charset="0"/>
                <a:cs typeface="Open Sans" panose="020B0606030504020204" pitchFamily="34" charset="0"/>
              </a:rPr>
              <a:t>Use stories, or images from the Parenting Workbook</a:t>
            </a:r>
            <a:endParaRPr lang="en-GB" sz="2400" dirty="0">
              <a:latin typeface="Open Sans" panose="020B0606030504020204" pitchFamily="34" charset="0"/>
              <a:ea typeface="Open Sans" panose="020B0606030504020204" pitchFamily="34" charset="0"/>
              <a:cs typeface="Open Sans" panose="020B0606030504020204" pitchFamily="34" charset="0"/>
            </a:endParaRPr>
          </a:p>
        </p:txBody>
      </p:sp>
      <p:pic>
        <p:nvPicPr>
          <p:cNvPr id="2" name="Picture 1" descr="A red and black logo&#10;&#10;Description automatically generated">
            <a:extLst>
              <a:ext uri="{FF2B5EF4-FFF2-40B4-BE49-F238E27FC236}">
                <a16:creationId xmlns:a16="http://schemas.microsoft.com/office/drawing/2014/main" id="{5066EA8B-8BD4-E6FA-31AF-4729CD01C86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11056" y="5682856"/>
            <a:ext cx="1444964" cy="709170"/>
          </a:xfrm>
          <a:prstGeom prst="rect">
            <a:avLst/>
          </a:prstGeom>
        </p:spPr>
      </p:pic>
    </p:spTree>
    <p:extLst>
      <p:ext uri="{BB962C8B-B14F-4D97-AF65-F5344CB8AC3E}">
        <p14:creationId xmlns:p14="http://schemas.microsoft.com/office/powerpoint/2010/main" val="1709539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500"/>
                                        <p:tgtEl>
                                          <p:spTgt spid="4">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fade">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fade">
                                      <p:cBhvr>
                                        <p:cTn id="17" dur="500"/>
                                        <p:tgtEl>
                                          <p:spTgt spid="4">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6" end="6"/>
                                            </p:txEl>
                                          </p:spTgt>
                                        </p:tgtEl>
                                        <p:attrNameLst>
                                          <p:attrName>style.visibility</p:attrName>
                                        </p:attrNameLst>
                                      </p:cBhvr>
                                      <p:to>
                                        <p:strVal val="visible"/>
                                      </p:to>
                                    </p:set>
                                    <p:animEffect transition="in" filter="fade">
                                      <p:cBhvr>
                                        <p:cTn id="22" dur="500"/>
                                        <p:tgtEl>
                                          <p:spTgt spid="4">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Effect transition="in" filter="fade">
                                      <p:cBhvr>
                                        <p:cTn id="27"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red and black logo&#10;&#10;Description automatically generated">
            <a:extLst>
              <a:ext uri="{FF2B5EF4-FFF2-40B4-BE49-F238E27FC236}">
                <a16:creationId xmlns:a16="http://schemas.microsoft.com/office/drawing/2014/main" id="{B438642B-99C2-429D-974E-8042D97AF7F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11056" y="5682856"/>
            <a:ext cx="1444964" cy="709170"/>
          </a:xfrm>
          <a:prstGeom prst="rect">
            <a:avLst/>
          </a:prstGeom>
        </p:spPr>
      </p:pic>
      <p:pic>
        <p:nvPicPr>
          <p:cNvPr id="5" name="Picture 4" descr="A blue line drawing of a couple of children&#10;&#10;Description automatically generated">
            <a:extLst>
              <a:ext uri="{FF2B5EF4-FFF2-40B4-BE49-F238E27FC236}">
                <a16:creationId xmlns:a16="http://schemas.microsoft.com/office/drawing/2014/main" id="{871899F1-FBBD-5BDD-3D49-6121D4E6C09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78287" y="0"/>
            <a:ext cx="5120734" cy="7262648"/>
          </a:xfrm>
          <a:prstGeom prst="rect">
            <a:avLst/>
          </a:prstGeom>
        </p:spPr>
      </p:pic>
    </p:spTree>
    <p:extLst>
      <p:ext uri="{BB962C8B-B14F-4D97-AF65-F5344CB8AC3E}">
        <p14:creationId xmlns:p14="http://schemas.microsoft.com/office/powerpoint/2010/main" val="40215092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red and black logo&#10;&#10;Description automatically generated">
            <a:extLst>
              <a:ext uri="{FF2B5EF4-FFF2-40B4-BE49-F238E27FC236}">
                <a16:creationId xmlns:a16="http://schemas.microsoft.com/office/drawing/2014/main" id="{7FCB6E54-E27C-F67A-52ED-0BDE4DE8F64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11056" y="5682856"/>
            <a:ext cx="1444964" cy="709170"/>
          </a:xfrm>
          <a:prstGeom prst="rect">
            <a:avLst/>
          </a:prstGeom>
        </p:spPr>
      </p:pic>
      <p:pic>
        <p:nvPicPr>
          <p:cNvPr id="5" name="Picture 4" descr="A child playing with toys&#10;&#10;Description automatically generated">
            <a:extLst>
              <a:ext uri="{FF2B5EF4-FFF2-40B4-BE49-F238E27FC236}">
                <a16:creationId xmlns:a16="http://schemas.microsoft.com/office/drawing/2014/main" id="{0F1D9946-C13B-391A-CF6A-DE948D099EF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78287" y="0"/>
            <a:ext cx="4835426" cy="6858000"/>
          </a:xfrm>
          <a:prstGeom prst="rect">
            <a:avLst/>
          </a:prstGeom>
        </p:spPr>
      </p:pic>
    </p:spTree>
    <p:extLst>
      <p:ext uri="{BB962C8B-B14F-4D97-AF65-F5344CB8AC3E}">
        <p14:creationId xmlns:p14="http://schemas.microsoft.com/office/powerpoint/2010/main" val="14918575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red and black logo&#10;&#10;Description automatically generated">
            <a:extLst>
              <a:ext uri="{FF2B5EF4-FFF2-40B4-BE49-F238E27FC236}">
                <a16:creationId xmlns:a16="http://schemas.microsoft.com/office/drawing/2014/main" id="{C2A50B9E-0FD6-AA3F-BD22-A08FD808F4E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11056" y="5682856"/>
            <a:ext cx="1444964" cy="709170"/>
          </a:xfrm>
          <a:prstGeom prst="rect">
            <a:avLst/>
          </a:prstGeom>
        </p:spPr>
      </p:pic>
      <p:pic>
        <p:nvPicPr>
          <p:cNvPr id="5" name="Picture 4" descr="A poster with different colored faces">
            <a:extLst>
              <a:ext uri="{FF2B5EF4-FFF2-40B4-BE49-F238E27FC236}">
                <a16:creationId xmlns:a16="http://schemas.microsoft.com/office/drawing/2014/main" id="{3C8830B3-CDE6-0366-45AD-F81C7E80B1F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78287" y="0"/>
            <a:ext cx="4835426" cy="6858000"/>
          </a:xfrm>
          <a:prstGeom prst="rect">
            <a:avLst/>
          </a:prstGeom>
        </p:spPr>
      </p:pic>
    </p:spTree>
    <p:extLst>
      <p:ext uri="{BB962C8B-B14F-4D97-AF65-F5344CB8AC3E}">
        <p14:creationId xmlns:p14="http://schemas.microsoft.com/office/powerpoint/2010/main" val="7020342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red and black logo&#10;&#10;Description automatically generated">
            <a:extLst>
              <a:ext uri="{FF2B5EF4-FFF2-40B4-BE49-F238E27FC236}">
                <a16:creationId xmlns:a16="http://schemas.microsoft.com/office/drawing/2014/main" id="{F65A8339-A3A8-9E07-40C7-893BB75F19D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11056" y="5682856"/>
            <a:ext cx="1444964" cy="709170"/>
          </a:xfrm>
          <a:prstGeom prst="rect">
            <a:avLst/>
          </a:prstGeom>
        </p:spPr>
      </p:pic>
      <p:pic>
        <p:nvPicPr>
          <p:cNvPr id="5" name="Picture 4" descr="A screenshot of a cell phone&#10;&#10;Description automatically generated">
            <a:extLst>
              <a:ext uri="{FF2B5EF4-FFF2-40B4-BE49-F238E27FC236}">
                <a16:creationId xmlns:a16="http://schemas.microsoft.com/office/drawing/2014/main" id="{7538A447-1886-3A6A-6960-7CA7B4BB754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78287" y="0"/>
            <a:ext cx="4835426" cy="6858000"/>
          </a:xfrm>
          <a:prstGeom prst="rect">
            <a:avLst/>
          </a:prstGeom>
        </p:spPr>
      </p:pic>
    </p:spTree>
    <p:extLst>
      <p:ext uri="{BB962C8B-B14F-4D97-AF65-F5344CB8AC3E}">
        <p14:creationId xmlns:p14="http://schemas.microsoft.com/office/powerpoint/2010/main" val="23945454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17D28DE-9620-4BA4-9AC5-88AE67CA2119}"/>
              </a:ext>
            </a:extLst>
          </p:cNvPr>
          <p:cNvSpPr txBox="1"/>
          <p:nvPr/>
        </p:nvSpPr>
        <p:spPr>
          <a:xfrm>
            <a:off x="640081" y="815798"/>
            <a:ext cx="10911840" cy="677108"/>
          </a:xfrm>
          <a:prstGeom prst="rect">
            <a:avLst/>
          </a:prstGeom>
          <a:noFill/>
        </p:spPr>
        <p:txBody>
          <a:bodyPr wrap="square" rtlCol="0">
            <a:spAutoFit/>
          </a:bodyPr>
          <a:lstStyle/>
          <a:p>
            <a:pPr algn="ctr"/>
            <a:r>
              <a:rPr lang="en-US" sz="3800" dirty="0">
                <a:latin typeface="Open Sans" panose="020B0606030504020204" pitchFamily="34" charset="0"/>
                <a:ea typeface="Open Sans" panose="020B0606030504020204" pitchFamily="34" charset="0"/>
                <a:cs typeface="Open Sans" panose="020B0606030504020204" pitchFamily="34" charset="0"/>
              </a:rPr>
              <a:t>Emotional First Aid Kit</a:t>
            </a:r>
            <a:endParaRPr lang="en-GB" sz="3800" dirty="0">
              <a:latin typeface="Open Sans" panose="020B0606030504020204" pitchFamily="34" charset="0"/>
              <a:ea typeface="Open Sans" panose="020B0606030504020204" pitchFamily="34" charset="0"/>
              <a:cs typeface="Open Sans" panose="020B0606030504020204" pitchFamily="34" charset="0"/>
            </a:endParaRPr>
          </a:p>
        </p:txBody>
      </p:sp>
      <p:sp>
        <p:nvSpPr>
          <p:cNvPr id="7" name="TextBox 6">
            <a:extLst>
              <a:ext uri="{FF2B5EF4-FFF2-40B4-BE49-F238E27FC236}">
                <a16:creationId xmlns:a16="http://schemas.microsoft.com/office/drawing/2014/main" id="{4DB0094B-014F-447B-89C1-C20F9F34CB99}"/>
              </a:ext>
            </a:extLst>
          </p:cNvPr>
          <p:cNvSpPr txBox="1"/>
          <p:nvPr/>
        </p:nvSpPr>
        <p:spPr>
          <a:xfrm>
            <a:off x="1227190" y="1905506"/>
            <a:ext cx="9737620" cy="3046988"/>
          </a:xfrm>
          <a:prstGeom prst="rect">
            <a:avLst/>
          </a:prstGeom>
          <a:noFill/>
        </p:spPr>
        <p:txBody>
          <a:bodyPr wrap="square" rtlCol="0">
            <a:spAutoFit/>
          </a:bodyPr>
          <a:lstStyle/>
          <a:p>
            <a:pPr marL="342900" indent="-342900">
              <a:buFont typeface="Arial" panose="020B0604020202020204" pitchFamily="34" charset="0"/>
              <a:buChar char="•"/>
            </a:pPr>
            <a:r>
              <a:rPr lang="en-US" sz="2400" dirty="0">
                <a:latin typeface="Open Sans" panose="020B0606030504020204" pitchFamily="34" charset="0"/>
                <a:ea typeface="Open Sans" panose="020B0606030504020204" pitchFamily="34" charset="0"/>
                <a:cs typeface="Open Sans" panose="020B0606030504020204" pitchFamily="34" charset="0"/>
              </a:rPr>
              <a:t>What makes you feel content?</a:t>
            </a:r>
          </a:p>
          <a:p>
            <a:pPr marL="342900" indent="-342900">
              <a:buFont typeface="Arial" panose="020B0604020202020204" pitchFamily="34" charset="0"/>
              <a:buChar char="•"/>
            </a:pPr>
            <a:r>
              <a:rPr lang="en-US" sz="2400" dirty="0">
                <a:latin typeface="Open Sans" panose="020B0606030504020204" pitchFamily="34" charset="0"/>
                <a:ea typeface="Open Sans" panose="020B0606030504020204" pitchFamily="34" charset="0"/>
                <a:cs typeface="Open Sans" panose="020B0606030504020204" pitchFamily="34" charset="0"/>
              </a:rPr>
              <a:t>Making a personal emotional first aid kit is important for us all</a:t>
            </a:r>
          </a:p>
          <a:p>
            <a:pPr marL="342900" indent="-342900">
              <a:buFont typeface="Arial" panose="020B0604020202020204" pitchFamily="34" charset="0"/>
              <a:buChar char="•"/>
            </a:pPr>
            <a:r>
              <a:rPr lang="en-US" sz="2400" dirty="0">
                <a:latin typeface="Open Sans" panose="020B0606030504020204" pitchFamily="34" charset="0"/>
                <a:ea typeface="Open Sans" panose="020B0606030504020204" pitchFamily="34" charset="0"/>
                <a:cs typeface="Open Sans" panose="020B0606030504020204" pitchFamily="34" charset="0"/>
              </a:rPr>
              <a:t>Everyone is different – think about yourself and ask your children what would work</a:t>
            </a:r>
          </a:p>
          <a:p>
            <a:pPr marL="342900" indent="-342900">
              <a:buFont typeface="Arial" panose="020B0604020202020204" pitchFamily="34" charset="0"/>
              <a:buChar char="•"/>
            </a:pPr>
            <a:r>
              <a:rPr lang="en-US" sz="2400" dirty="0">
                <a:latin typeface="Open Sans" panose="020B0606030504020204" pitchFamily="34" charset="0"/>
                <a:ea typeface="Open Sans" panose="020B0606030504020204" pitchFamily="34" charset="0"/>
                <a:cs typeface="Open Sans" panose="020B0606030504020204" pitchFamily="34" charset="0"/>
              </a:rPr>
              <a:t>When we have put one together it makes it easier to choose what to do to make ourselves feel right again</a:t>
            </a:r>
          </a:p>
          <a:p>
            <a:pPr marL="342900" indent="-342900">
              <a:buFont typeface="Arial" panose="020B0604020202020204" pitchFamily="34" charset="0"/>
              <a:buChar char="•"/>
            </a:pPr>
            <a:r>
              <a:rPr lang="en-US" sz="2400" dirty="0">
                <a:latin typeface="Open Sans" panose="020B0606030504020204" pitchFamily="34" charset="0"/>
                <a:ea typeface="Open Sans" panose="020B0606030504020204" pitchFamily="34" charset="0"/>
                <a:cs typeface="Open Sans" panose="020B0606030504020204" pitchFamily="34" charset="0"/>
              </a:rPr>
              <a:t>Thinking of many different things gives us choices in different situations</a:t>
            </a:r>
            <a:endParaRPr lang="en-GB" sz="2400" dirty="0">
              <a:latin typeface="Open Sans" panose="020B0606030504020204" pitchFamily="34" charset="0"/>
              <a:ea typeface="Open Sans" panose="020B0606030504020204" pitchFamily="34" charset="0"/>
              <a:cs typeface="Open Sans" panose="020B0606030504020204" pitchFamily="34" charset="0"/>
            </a:endParaRPr>
          </a:p>
        </p:txBody>
      </p:sp>
      <p:pic>
        <p:nvPicPr>
          <p:cNvPr id="2" name="Picture 1" descr="A red and black logo&#10;&#10;Description automatically generated">
            <a:extLst>
              <a:ext uri="{FF2B5EF4-FFF2-40B4-BE49-F238E27FC236}">
                <a16:creationId xmlns:a16="http://schemas.microsoft.com/office/drawing/2014/main" id="{87F01807-DEBF-833B-7C73-6341DF78729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11056" y="5682856"/>
            <a:ext cx="1444964" cy="709170"/>
          </a:xfrm>
          <a:prstGeom prst="rect">
            <a:avLst/>
          </a:prstGeom>
        </p:spPr>
      </p:pic>
    </p:spTree>
    <p:extLst>
      <p:ext uri="{BB962C8B-B14F-4D97-AF65-F5344CB8AC3E}">
        <p14:creationId xmlns:p14="http://schemas.microsoft.com/office/powerpoint/2010/main" val="1275746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fade">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fade">
                                      <p:cBhvr>
                                        <p:cTn id="27" dur="5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265</TotalTime>
  <Words>647</Words>
  <Application>Microsoft Office PowerPoint</Application>
  <PresentationFormat>Widescreen</PresentationFormat>
  <Paragraphs>55</Paragraphs>
  <Slides>8</Slides>
  <Notes>8</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8</vt:i4>
      </vt:variant>
    </vt:vector>
  </HeadingPairs>
  <TitlesOfParts>
    <vt:vector size="14" baseType="lpstr">
      <vt:lpstr>Arial</vt:lpstr>
      <vt:lpstr>Calibri</vt:lpstr>
      <vt:lpstr>Calibri Light</vt:lpstr>
      <vt:lpstr>Open Sans</vt:lpstr>
      <vt:lpstr>office theme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lj lambert</dc:creator>
  <cp:lastModifiedBy>lj lambert</cp:lastModifiedBy>
  <cp:revision>90</cp:revision>
  <dcterms:created xsi:type="dcterms:W3CDTF">2020-12-03T10:17:28Z</dcterms:created>
  <dcterms:modified xsi:type="dcterms:W3CDTF">2024-03-12T17:56:50Z</dcterms:modified>
</cp:coreProperties>
</file>