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Lst>
  <p:notesMasterIdLst>
    <p:notesMasterId r:id="rId5"/>
  </p:notesMasterIdLst>
  <p:sldIdLst>
    <p:sldId id="272" r:id="rId3"/>
    <p:sldId id="270" r:id="rId4"/>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9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82412" autoAdjust="0"/>
  </p:normalViewPr>
  <p:slideViewPr>
    <p:cSldViewPr snapToGrid="0">
      <p:cViewPr varScale="1">
        <p:scale>
          <a:sx n="70" d="100"/>
          <a:sy n="70" d="100"/>
        </p:scale>
        <p:origin x="1637" y="62"/>
      </p:cViewPr>
      <p:guideLst/>
    </p:cSldViewPr>
  </p:slideViewPr>
  <p:notesTextViewPr>
    <p:cViewPr>
      <p:scale>
        <a:sx n="1" d="1"/>
        <a:sy n="1" d="1"/>
      </p:scale>
      <p:origin x="0" y="0"/>
    </p:cViewPr>
  </p:notesTextViewPr>
  <p:sorterViewPr>
    <p:cViewPr>
      <p:scale>
        <a:sx n="100" d="100"/>
        <a:sy n="100" d="100"/>
      </p:scale>
      <p:origin x="0" y="-2442"/>
    </p:cViewPr>
  </p:sorterViewPr>
  <p:notesViewPr>
    <p:cSldViewPr snapToGrid="0">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DDC21B-9CE8-4777-B1C1-CFD3DEEF4E99}" type="datetimeFigureOut">
              <a:rPr lang="en-GB" smtClean="0"/>
              <a:t>15/03/2024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4BBEEC-6EE2-4C74-A163-00C1BFB38A8D}" type="slidenum">
              <a:rPr lang="en-GB" smtClean="0"/>
              <a:t>‹#›</a:t>
            </a:fld>
            <a:endParaRPr lang="en-GB"/>
          </a:p>
        </p:txBody>
      </p:sp>
    </p:spTree>
    <p:extLst>
      <p:ext uri="{BB962C8B-B14F-4D97-AF65-F5344CB8AC3E}">
        <p14:creationId xmlns:p14="http://schemas.microsoft.com/office/powerpoint/2010/main" val="190903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C28F774-D1A6-4003-9D8E-2E295043FEE2}" type="slidenum">
              <a:rPr lang="en-GB" smtClean="0"/>
              <a:t>1</a:t>
            </a:fld>
            <a:endParaRPr lang="en-GB"/>
          </a:p>
        </p:txBody>
      </p:sp>
    </p:spTree>
    <p:extLst>
      <p:ext uri="{BB962C8B-B14F-4D97-AF65-F5344CB8AC3E}">
        <p14:creationId xmlns:p14="http://schemas.microsoft.com/office/powerpoint/2010/main" val="1039467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 is important to use specific positive praise so that children become aware of the behaviours we want to see and what it is they have done well.</a:t>
            </a:r>
          </a:p>
          <a:p>
            <a:endParaRPr lang="en-GB" dirty="0"/>
          </a:p>
          <a:p>
            <a:r>
              <a:rPr lang="en-GB" dirty="0"/>
              <a:t>Saying good girl or good boy is meaningless as they won’t necessarily understand what they are being praised for.  Although it may sound unnatural it is more effective to say ‘well done for laying the table, that was so helpful of you’.</a:t>
            </a:r>
          </a:p>
          <a:p>
            <a:endParaRPr lang="en-GB" dirty="0"/>
          </a:p>
          <a:p>
            <a:r>
              <a:rPr lang="en-GB" dirty="0"/>
              <a:t>Parents should be led by their own children’s comfort levels so use eye contact and affection / contact that is comfortable for the child.</a:t>
            </a:r>
          </a:p>
          <a:p>
            <a:endParaRPr lang="en-GB" dirty="0"/>
          </a:p>
          <a:p>
            <a:endParaRPr lang="en-GB" dirty="0"/>
          </a:p>
        </p:txBody>
      </p:sp>
      <p:sp>
        <p:nvSpPr>
          <p:cNvPr id="4" name="Slide Number Placeholder 3"/>
          <p:cNvSpPr>
            <a:spLocks noGrp="1"/>
          </p:cNvSpPr>
          <p:nvPr>
            <p:ph type="sldNum" sz="quarter" idx="5"/>
          </p:nvPr>
        </p:nvSpPr>
        <p:spPr/>
        <p:txBody>
          <a:bodyPr/>
          <a:lstStyle/>
          <a:p>
            <a:fld id="{4A4BBEEC-6EE2-4C74-A163-00C1BFB38A8D}" type="slidenum">
              <a:rPr lang="en-GB" smtClean="0"/>
              <a:t>2</a:t>
            </a:fld>
            <a:endParaRPr lang="en-GB"/>
          </a:p>
        </p:txBody>
      </p:sp>
    </p:spTree>
    <p:extLst>
      <p:ext uri="{BB962C8B-B14F-4D97-AF65-F5344CB8AC3E}">
        <p14:creationId xmlns:p14="http://schemas.microsoft.com/office/powerpoint/2010/main" val="1230855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9A49A-62ED-4537-ABC9-0F3A0288C6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0480B32-6779-4F8D-9AA3-2121148EB5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7308AB2-CC42-470B-81A8-E62CBCBF5642}"/>
              </a:ext>
            </a:extLst>
          </p:cNvPr>
          <p:cNvSpPr>
            <a:spLocks noGrp="1"/>
          </p:cNvSpPr>
          <p:nvPr>
            <p:ph type="dt" sz="half" idx="10"/>
          </p:nvPr>
        </p:nvSpPr>
        <p:spPr/>
        <p:txBody>
          <a:bodyPr/>
          <a:lstStyle/>
          <a:p>
            <a:fld id="{C128C24D-816A-4BB6-87AB-11F490BDE920}" type="datetimeFigureOut">
              <a:rPr lang="en-GB" smtClean="0"/>
              <a:t>15/03/2024</a:t>
            </a:fld>
            <a:endParaRPr lang="en-GB"/>
          </a:p>
        </p:txBody>
      </p:sp>
      <p:sp>
        <p:nvSpPr>
          <p:cNvPr id="5" name="Footer Placeholder 4">
            <a:extLst>
              <a:ext uri="{FF2B5EF4-FFF2-40B4-BE49-F238E27FC236}">
                <a16:creationId xmlns:a16="http://schemas.microsoft.com/office/drawing/2014/main" id="{A9CD2245-693F-4A24-99DF-DB399DBFC8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74A477-9F45-459D-ABAE-7B049B940FC3}"/>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312400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C4D6C-8F8A-45B9-A856-75703D54AC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4172D6-E642-4878-B6CA-DB56AF92E2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C826B2-7B94-4B7A-9F8E-740D19B61F58}"/>
              </a:ext>
            </a:extLst>
          </p:cNvPr>
          <p:cNvSpPr>
            <a:spLocks noGrp="1"/>
          </p:cNvSpPr>
          <p:nvPr>
            <p:ph type="dt" sz="half" idx="10"/>
          </p:nvPr>
        </p:nvSpPr>
        <p:spPr/>
        <p:txBody>
          <a:bodyPr/>
          <a:lstStyle/>
          <a:p>
            <a:fld id="{C128C24D-816A-4BB6-87AB-11F490BDE920}" type="datetimeFigureOut">
              <a:rPr lang="en-GB" smtClean="0"/>
              <a:t>15/03/2024</a:t>
            </a:fld>
            <a:endParaRPr lang="en-GB"/>
          </a:p>
        </p:txBody>
      </p:sp>
      <p:sp>
        <p:nvSpPr>
          <p:cNvPr id="5" name="Footer Placeholder 4">
            <a:extLst>
              <a:ext uri="{FF2B5EF4-FFF2-40B4-BE49-F238E27FC236}">
                <a16:creationId xmlns:a16="http://schemas.microsoft.com/office/drawing/2014/main" id="{546006DD-7E4F-40E2-A60C-04191BA85E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EDB339-FA8B-4D69-8246-86F7889C08CF}"/>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8231038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94D27-9C04-472D-B770-6779E7F69E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D7A576F-0DCE-467D-B0EA-58777646E7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AAFB92-9D3C-4D47-8112-003C8772DA90}"/>
              </a:ext>
            </a:extLst>
          </p:cNvPr>
          <p:cNvSpPr>
            <a:spLocks noGrp="1"/>
          </p:cNvSpPr>
          <p:nvPr>
            <p:ph type="dt" sz="half" idx="10"/>
          </p:nvPr>
        </p:nvSpPr>
        <p:spPr/>
        <p:txBody>
          <a:bodyPr/>
          <a:lstStyle/>
          <a:p>
            <a:fld id="{C128C24D-816A-4BB6-87AB-11F490BDE920}" type="datetimeFigureOut">
              <a:rPr lang="en-GB" smtClean="0"/>
              <a:t>15/03/2024</a:t>
            </a:fld>
            <a:endParaRPr lang="en-GB"/>
          </a:p>
        </p:txBody>
      </p:sp>
      <p:sp>
        <p:nvSpPr>
          <p:cNvPr id="5" name="Footer Placeholder 4">
            <a:extLst>
              <a:ext uri="{FF2B5EF4-FFF2-40B4-BE49-F238E27FC236}">
                <a16:creationId xmlns:a16="http://schemas.microsoft.com/office/drawing/2014/main" id="{67208D0A-7EA7-4106-AB78-90D24AF8C6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17CC98-8A2B-4F46-BD81-00AAA202A8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31812783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4FD5A-A07D-4814-8F9F-A539664B88A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F96AACE-4251-46C3-ACB8-D216A00382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EF91709-EECD-4472-8147-CCD101015F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FA1D763-FA65-4E33-9A94-AA105346E526}"/>
              </a:ext>
            </a:extLst>
          </p:cNvPr>
          <p:cNvSpPr>
            <a:spLocks noGrp="1"/>
          </p:cNvSpPr>
          <p:nvPr>
            <p:ph type="dt" sz="half" idx="10"/>
          </p:nvPr>
        </p:nvSpPr>
        <p:spPr/>
        <p:txBody>
          <a:bodyPr/>
          <a:lstStyle/>
          <a:p>
            <a:fld id="{C128C24D-816A-4BB6-87AB-11F490BDE920}" type="datetimeFigureOut">
              <a:rPr lang="en-GB" smtClean="0"/>
              <a:t>15/03/2024</a:t>
            </a:fld>
            <a:endParaRPr lang="en-GB"/>
          </a:p>
        </p:txBody>
      </p:sp>
      <p:sp>
        <p:nvSpPr>
          <p:cNvPr id="6" name="Footer Placeholder 5">
            <a:extLst>
              <a:ext uri="{FF2B5EF4-FFF2-40B4-BE49-F238E27FC236}">
                <a16:creationId xmlns:a16="http://schemas.microsoft.com/office/drawing/2014/main" id="{10DB0AA5-0E11-4974-BF4C-B21592004A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D7B95D-3428-4391-8BB1-707AE05A2871}"/>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54779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241FF-814C-47E1-A4CC-B41F44B8308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918D9C-B2BF-4797-8EA1-7D8DA2A6CF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6C553E-C0D9-45B8-9400-49209FEBC5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D5F167E-80B6-479F-A127-7798421DD9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1190E8-428A-4226-BA81-D7470E6091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62CB688-9ECE-483E-945D-56DAE159FFC3}"/>
              </a:ext>
            </a:extLst>
          </p:cNvPr>
          <p:cNvSpPr>
            <a:spLocks noGrp="1"/>
          </p:cNvSpPr>
          <p:nvPr>
            <p:ph type="dt" sz="half" idx="10"/>
          </p:nvPr>
        </p:nvSpPr>
        <p:spPr/>
        <p:txBody>
          <a:bodyPr/>
          <a:lstStyle/>
          <a:p>
            <a:fld id="{C128C24D-816A-4BB6-87AB-11F490BDE920}" type="datetimeFigureOut">
              <a:rPr lang="en-GB" smtClean="0"/>
              <a:t>15/03/2024</a:t>
            </a:fld>
            <a:endParaRPr lang="en-GB"/>
          </a:p>
        </p:txBody>
      </p:sp>
      <p:sp>
        <p:nvSpPr>
          <p:cNvPr id="8" name="Footer Placeholder 7">
            <a:extLst>
              <a:ext uri="{FF2B5EF4-FFF2-40B4-BE49-F238E27FC236}">
                <a16:creationId xmlns:a16="http://schemas.microsoft.com/office/drawing/2014/main" id="{9950E53F-E664-4E88-B221-CBA6672DB78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C421EA3-33AB-4487-9AF6-6519A522D4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1484760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5CFEB-410D-43A5-B329-DD4C5871498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A59E599-A0AA-4BD9-874D-28FF9D3F2E40}"/>
              </a:ext>
            </a:extLst>
          </p:cNvPr>
          <p:cNvSpPr>
            <a:spLocks noGrp="1"/>
          </p:cNvSpPr>
          <p:nvPr>
            <p:ph type="dt" sz="half" idx="10"/>
          </p:nvPr>
        </p:nvSpPr>
        <p:spPr/>
        <p:txBody>
          <a:bodyPr/>
          <a:lstStyle/>
          <a:p>
            <a:fld id="{C128C24D-816A-4BB6-87AB-11F490BDE920}" type="datetimeFigureOut">
              <a:rPr lang="en-GB" smtClean="0"/>
              <a:t>15/03/2024</a:t>
            </a:fld>
            <a:endParaRPr lang="en-GB"/>
          </a:p>
        </p:txBody>
      </p:sp>
      <p:sp>
        <p:nvSpPr>
          <p:cNvPr id="4" name="Footer Placeholder 3">
            <a:extLst>
              <a:ext uri="{FF2B5EF4-FFF2-40B4-BE49-F238E27FC236}">
                <a16:creationId xmlns:a16="http://schemas.microsoft.com/office/drawing/2014/main" id="{FD18C070-0AFC-418A-8F31-A86C926BE99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E8F36E7-001F-4138-AAB6-E69A6D1E361D}"/>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332952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E4B187-9551-4327-8772-1E4D7B60BAAB}"/>
              </a:ext>
            </a:extLst>
          </p:cNvPr>
          <p:cNvSpPr>
            <a:spLocks noGrp="1"/>
          </p:cNvSpPr>
          <p:nvPr>
            <p:ph type="dt" sz="half" idx="10"/>
          </p:nvPr>
        </p:nvSpPr>
        <p:spPr/>
        <p:txBody>
          <a:bodyPr/>
          <a:lstStyle/>
          <a:p>
            <a:fld id="{C128C24D-816A-4BB6-87AB-11F490BDE920}" type="datetimeFigureOut">
              <a:rPr lang="en-GB" smtClean="0"/>
              <a:t>15/03/2024</a:t>
            </a:fld>
            <a:endParaRPr lang="en-GB"/>
          </a:p>
        </p:txBody>
      </p:sp>
      <p:sp>
        <p:nvSpPr>
          <p:cNvPr id="3" name="Footer Placeholder 2">
            <a:extLst>
              <a:ext uri="{FF2B5EF4-FFF2-40B4-BE49-F238E27FC236}">
                <a16:creationId xmlns:a16="http://schemas.microsoft.com/office/drawing/2014/main" id="{32F68810-CB1C-41C4-8F27-CE36E04B730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7E6C118-74E0-4637-8074-1BC5D96C071B}"/>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4927975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5412B-D60C-4267-983A-0F1FA0F454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78A8AB6-9BF2-4859-8624-1C8F2B5661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6F4207B-3D8A-4178-8896-F2EC8C7F31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03D90D-4A99-4121-AAD5-8BC3E620260A}"/>
              </a:ext>
            </a:extLst>
          </p:cNvPr>
          <p:cNvSpPr>
            <a:spLocks noGrp="1"/>
          </p:cNvSpPr>
          <p:nvPr>
            <p:ph type="dt" sz="half" idx="10"/>
          </p:nvPr>
        </p:nvSpPr>
        <p:spPr/>
        <p:txBody>
          <a:bodyPr/>
          <a:lstStyle/>
          <a:p>
            <a:fld id="{C128C24D-816A-4BB6-87AB-11F490BDE920}" type="datetimeFigureOut">
              <a:rPr lang="en-GB" smtClean="0"/>
              <a:t>15/03/2024</a:t>
            </a:fld>
            <a:endParaRPr lang="en-GB"/>
          </a:p>
        </p:txBody>
      </p:sp>
      <p:sp>
        <p:nvSpPr>
          <p:cNvPr id="6" name="Footer Placeholder 5">
            <a:extLst>
              <a:ext uri="{FF2B5EF4-FFF2-40B4-BE49-F238E27FC236}">
                <a16:creationId xmlns:a16="http://schemas.microsoft.com/office/drawing/2014/main" id="{AE81F32D-A0E8-4570-8802-C9F1E90675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6E9149-C291-4403-BA5D-F235AFDE91DA}"/>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64166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D6360-2679-475C-8173-A1F04B7A92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9A2D91C-36FC-47BE-B3D8-99FCCBC16A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7263EF8-ACE7-4CBE-8EBF-EF0675ADE1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611607-7757-4AE2-B25D-A6B6B42F76B5}"/>
              </a:ext>
            </a:extLst>
          </p:cNvPr>
          <p:cNvSpPr>
            <a:spLocks noGrp="1"/>
          </p:cNvSpPr>
          <p:nvPr>
            <p:ph type="dt" sz="half" idx="10"/>
          </p:nvPr>
        </p:nvSpPr>
        <p:spPr/>
        <p:txBody>
          <a:bodyPr/>
          <a:lstStyle/>
          <a:p>
            <a:fld id="{C128C24D-816A-4BB6-87AB-11F490BDE920}" type="datetimeFigureOut">
              <a:rPr lang="en-GB" smtClean="0"/>
              <a:t>15/03/2024</a:t>
            </a:fld>
            <a:endParaRPr lang="en-GB"/>
          </a:p>
        </p:txBody>
      </p:sp>
      <p:sp>
        <p:nvSpPr>
          <p:cNvPr id="6" name="Footer Placeholder 5">
            <a:extLst>
              <a:ext uri="{FF2B5EF4-FFF2-40B4-BE49-F238E27FC236}">
                <a16:creationId xmlns:a16="http://schemas.microsoft.com/office/drawing/2014/main" id="{DD86735A-3648-46FD-BFFD-3DE948D5D9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291B22-F7CD-4D73-863C-A6A52EEC233C}"/>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3736706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49383-3B2F-46F4-A9B7-F7A643A1E0D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FC0640C-E014-45D8-A753-97E45DC831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8552F3-1BD5-4C4C-96AD-C785F9A34BD7}"/>
              </a:ext>
            </a:extLst>
          </p:cNvPr>
          <p:cNvSpPr>
            <a:spLocks noGrp="1"/>
          </p:cNvSpPr>
          <p:nvPr>
            <p:ph type="dt" sz="half" idx="10"/>
          </p:nvPr>
        </p:nvSpPr>
        <p:spPr/>
        <p:txBody>
          <a:bodyPr/>
          <a:lstStyle/>
          <a:p>
            <a:fld id="{C128C24D-816A-4BB6-87AB-11F490BDE920}" type="datetimeFigureOut">
              <a:rPr lang="en-GB" smtClean="0"/>
              <a:t>15/03/2024</a:t>
            </a:fld>
            <a:endParaRPr lang="en-GB"/>
          </a:p>
        </p:txBody>
      </p:sp>
      <p:sp>
        <p:nvSpPr>
          <p:cNvPr id="5" name="Footer Placeholder 4">
            <a:extLst>
              <a:ext uri="{FF2B5EF4-FFF2-40B4-BE49-F238E27FC236}">
                <a16:creationId xmlns:a16="http://schemas.microsoft.com/office/drawing/2014/main" id="{341285C8-BB57-45A1-A32D-6B66E5F665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817759-96F6-4681-8052-0885A6BAA046}"/>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8165092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728A7E-BF7A-45FE-BB3F-7B0B4CD170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E92956C-FAF2-4E78-8B8E-12F0D16613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92CD5B-5758-4D18-94EE-DC38B31CE5F1}"/>
              </a:ext>
            </a:extLst>
          </p:cNvPr>
          <p:cNvSpPr>
            <a:spLocks noGrp="1"/>
          </p:cNvSpPr>
          <p:nvPr>
            <p:ph type="dt" sz="half" idx="10"/>
          </p:nvPr>
        </p:nvSpPr>
        <p:spPr/>
        <p:txBody>
          <a:bodyPr/>
          <a:lstStyle/>
          <a:p>
            <a:fld id="{C128C24D-816A-4BB6-87AB-11F490BDE920}" type="datetimeFigureOut">
              <a:rPr lang="en-GB" smtClean="0"/>
              <a:t>15/03/2024</a:t>
            </a:fld>
            <a:endParaRPr lang="en-GB"/>
          </a:p>
        </p:txBody>
      </p:sp>
      <p:sp>
        <p:nvSpPr>
          <p:cNvPr id="5" name="Footer Placeholder 4">
            <a:extLst>
              <a:ext uri="{FF2B5EF4-FFF2-40B4-BE49-F238E27FC236}">
                <a16:creationId xmlns:a16="http://schemas.microsoft.com/office/drawing/2014/main" id="{05F06B49-156C-41F7-B229-3E16B1C533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D0AB43-80E6-4789-844A-CCDF00AFBF2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514033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15/03/2024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15/03/2024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15/03/2024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15/03/2024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15/03/2024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15/03/2024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15/03/2024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48A579-C760-4C53-9997-09564A501C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48CEE0-26A1-4443-8C5C-5278B04E70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59CC56-1CF9-428D-98FD-12160056CE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28C24D-816A-4BB6-87AB-11F490BDE920}" type="datetimeFigureOut">
              <a:rPr lang="en-GB" smtClean="0"/>
              <a:t>15/03/2024</a:t>
            </a:fld>
            <a:endParaRPr lang="en-GB"/>
          </a:p>
        </p:txBody>
      </p:sp>
      <p:sp>
        <p:nvSpPr>
          <p:cNvPr id="5" name="Footer Placeholder 4">
            <a:extLst>
              <a:ext uri="{FF2B5EF4-FFF2-40B4-BE49-F238E27FC236}">
                <a16:creationId xmlns:a16="http://schemas.microsoft.com/office/drawing/2014/main" id="{B70A9D36-E4B1-4A0B-B792-AC4E54276D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14376D3-6EAF-4293-AF5E-CCC6209EA2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DEE7E8-07C1-4496-AEED-E41507F04DA5}" type="slidenum">
              <a:rPr lang="en-GB" smtClean="0"/>
              <a:t>‹#›</a:t>
            </a:fld>
            <a:endParaRPr lang="en-GB"/>
          </a:p>
        </p:txBody>
      </p:sp>
    </p:spTree>
    <p:extLst>
      <p:ext uri="{BB962C8B-B14F-4D97-AF65-F5344CB8AC3E}">
        <p14:creationId xmlns:p14="http://schemas.microsoft.com/office/powerpoint/2010/main" val="3250913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195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6D0F66E-9F5B-4C71-BDC1-B203BAEA5ADD}"/>
              </a:ext>
            </a:extLst>
          </p:cNvPr>
          <p:cNvSpPr>
            <a:spLocks noGrp="1"/>
          </p:cNvSpPr>
          <p:nvPr>
            <p:ph type="subTitle" idx="1"/>
          </p:nvPr>
        </p:nvSpPr>
        <p:spPr>
          <a:xfrm>
            <a:off x="1524000" y="4836802"/>
            <a:ext cx="9144000" cy="658463"/>
          </a:xfrm>
        </p:spPr>
        <p:txBody>
          <a:bodyPr/>
          <a:lstStyle/>
          <a:p>
            <a:r>
              <a:rPr lang="en-GB" b="1" dirty="0">
                <a:solidFill>
                  <a:schemeClr val="bg1"/>
                </a:solidFill>
                <a:latin typeface="Open Sans" panose="020B0606030504020204" pitchFamily="34" charset="0"/>
                <a:ea typeface="Open Sans" panose="020B0606030504020204" pitchFamily="34" charset="0"/>
                <a:cs typeface="Open Sans" panose="020B0606030504020204" pitchFamily="34" charset="0"/>
              </a:rPr>
              <a:t>WEEK 2: Specific Praise</a:t>
            </a:r>
            <a:endParaRPr lang="en-GB" b="1" spc="3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 name="Rectangle 9">
            <a:extLst>
              <a:ext uri="{FF2B5EF4-FFF2-40B4-BE49-F238E27FC236}">
                <a16:creationId xmlns:a16="http://schemas.microsoft.com/office/drawing/2014/main" id="{9407C615-2FF8-6D40-97AE-6FDFD08E4C79}"/>
              </a:ext>
            </a:extLst>
          </p:cNvPr>
          <p:cNvSpPr/>
          <p:nvPr/>
        </p:nvSpPr>
        <p:spPr>
          <a:xfrm>
            <a:off x="170822" y="190920"/>
            <a:ext cx="11877151" cy="6491234"/>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A red and black logo">
            <a:extLst>
              <a:ext uri="{FF2B5EF4-FFF2-40B4-BE49-F238E27FC236}">
                <a16:creationId xmlns:a16="http://schemas.microsoft.com/office/drawing/2014/main" id="{F5BF6432-0944-E185-52C2-215AFAAF53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93561" y="1040303"/>
            <a:ext cx="6004877" cy="2947117"/>
          </a:xfrm>
          <a:prstGeom prst="rect">
            <a:avLst/>
          </a:prstGeom>
        </p:spPr>
      </p:pic>
    </p:spTree>
    <p:extLst>
      <p:ext uri="{BB962C8B-B14F-4D97-AF65-F5344CB8AC3E}">
        <p14:creationId xmlns:p14="http://schemas.microsoft.com/office/powerpoint/2010/main" val="2051830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8F890A0C-A2ED-46F5-A0DC-1BEDF7B64FF2}"/>
              </a:ext>
            </a:extLst>
          </p:cNvPr>
          <p:cNvSpPr txBox="1"/>
          <p:nvPr/>
        </p:nvSpPr>
        <p:spPr>
          <a:xfrm>
            <a:off x="1064211" y="873879"/>
            <a:ext cx="10613994" cy="677108"/>
          </a:xfrm>
          <a:prstGeom prst="rect">
            <a:avLst/>
          </a:prstGeom>
          <a:noFill/>
        </p:spPr>
        <p:txBody>
          <a:bodyPr wrap="square" rtlCol="0">
            <a:spAutoFit/>
          </a:bodyPr>
          <a:lstStyle/>
          <a:p>
            <a:pPr algn="ctr"/>
            <a:r>
              <a:rPr lang="en-US" sz="3800" dirty="0">
                <a:latin typeface="Open Sans" panose="020B0606030504020204" pitchFamily="34" charset="0"/>
                <a:ea typeface="Open Sans" panose="020B0606030504020204" pitchFamily="34" charset="0"/>
                <a:cs typeface="Open Sans" panose="020B0606030504020204" pitchFamily="34" charset="0"/>
              </a:rPr>
              <a:t>Specific Praise</a:t>
            </a:r>
            <a:endParaRPr lang="en-GB" sz="3800" dirty="0">
              <a:latin typeface="Open Sans" panose="020B0606030504020204" pitchFamily="34" charset="0"/>
              <a:ea typeface="Open Sans" panose="020B0606030504020204" pitchFamily="34" charset="0"/>
              <a:cs typeface="Open Sans" panose="020B0606030504020204" pitchFamily="34" charset="0"/>
            </a:endParaRPr>
          </a:p>
        </p:txBody>
      </p:sp>
      <p:sp>
        <p:nvSpPr>
          <p:cNvPr id="8" name="TextBox 7">
            <a:extLst>
              <a:ext uri="{FF2B5EF4-FFF2-40B4-BE49-F238E27FC236}">
                <a16:creationId xmlns:a16="http://schemas.microsoft.com/office/drawing/2014/main" id="{4C036C8E-D947-4A2B-8FA0-2EF274846B64}"/>
              </a:ext>
            </a:extLst>
          </p:cNvPr>
          <p:cNvSpPr txBox="1"/>
          <p:nvPr/>
        </p:nvSpPr>
        <p:spPr>
          <a:xfrm>
            <a:off x="838200" y="1825625"/>
            <a:ext cx="9737620" cy="2677656"/>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Give attention to the </a:t>
            </a:r>
            <a:r>
              <a:rPr lang="en-US" sz="2400" dirty="0" err="1">
                <a:latin typeface="Open Sans" panose="020B0606030504020204" pitchFamily="34" charset="0"/>
                <a:ea typeface="Open Sans" panose="020B0606030504020204" pitchFamily="34" charset="0"/>
                <a:cs typeface="Open Sans" panose="020B0606030504020204" pitchFamily="34" charset="0"/>
              </a:rPr>
              <a:t>behaviours</a:t>
            </a:r>
            <a:r>
              <a:rPr lang="en-US" sz="2400" dirty="0">
                <a:latin typeface="Open Sans" panose="020B0606030504020204" pitchFamily="34" charset="0"/>
                <a:ea typeface="Open Sans" panose="020B0606030504020204" pitchFamily="34" charset="0"/>
                <a:cs typeface="Open Sans" panose="020B0606030504020204" pitchFamily="34" charset="0"/>
              </a:rPr>
              <a:t> we want to see more of</a:t>
            </a:r>
          </a:p>
          <a:p>
            <a:pPr marL="342900" indent="-342900">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Be specific</a:t>
            </a:r>
          </a:p>
          <a:p>
            <a:pPr marL="342900" indent="-342900">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Give eye contact and smile or high five or cuddle when giving praise</a:t>
            </a:r>
          </a:p>
          <a:p>
            <a:pPr marL="342900" indent="-342900">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Try and catch them being good</a:t>
            </a:r>
          </a:p>
          <a:p>
            <a:pPr marL="342900" indent="-342900">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Praise in front of others</a:t>
            </a:r>
          </a:p>
          <a:p>
            <a:pPr marL="342900" indent="-342900">
              <a:buFont typeface="Arial" panose="020B0604020202020204" pitchFamily="34" charset="0"/>
              <a:buChar char="•"/>
            </a:pPr>
            <a:r>
              <a:rPr lang="en-US" sz="2400" dirty="0">
                <a:latin typeface="Open Sans" panose="020B0606030504020204" pitchFamily="34" charset="0"/>
                <a:ea typeface="Open Sans" panose="020B0606030504020204" pitchFamily="34" charset="0"/>
                <a:cs typeface="Open Sans" panose="020B0606030504020204" pitchFamily="34" charset="0"/>
              </a:rPr>
              <a:t>Praise effort not perfection</a:t>
            </a:r>
          </a:p>
        </p:txBody>
      </p:sp>
      <p:pic>
        <p:nvPicPr>
          <p:cNvPr id="2" name="Picture 1" descr="A red and black logo&#10;&#10;Description automatically generated">
            <a:extLst>
              <a:ext uri="{FF2B5EF4-FFF2-40B4-BE49-F238E27FC236}">
                <a16:creationId xmlns:a16="http://schemas.microsoft.com/office/drawing/2014/main" id="{7ACC668A-37E9-2246-A268-586FC407C7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11056" y="5682856"/>
            <a:ext cx="1444964" cy="709170"/>
          </a:xfrm>
          <a:prstGeom prst="rect">
            <a:avLst/>
          </a:prstGeom>
        </p:spPr>
      </p:pic>
    </p:spTree>
    <p:extLst>
      <p:ext uri="{BB962C8B-B14F-4D97-AF65-F5344CB8AC3E}">
        <p14:creationId xmlns:p14="http://schemas.microsoft.com/office/powerpoint/2010/main" val="590592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fade">
                                      <p:cBhvr>
                                        <p:cTn id="27" dur="5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fade">
                                      <p:cBhvr>
                                        <p:cTn id="32"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228</TotalTime>
  <Words>150</Words>
  <Application>Microsoft Office PowerPoint</Application>
  <PresentationFormat>Widescreen</PresentationFormat>
  <Paragraphs>15</Paragraphs>
  <Slides>2</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Calibri</vt:lpstr>
      <vt:lpstr>Calibri Light</vt:lpstr>
      <vt:lpstr>Open Sans</vt:lpstr>
      <vt:lpstr>office theme</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lj lambert</dc:creator>
  <cp:lastModifiedBy>lj lambert</cp:lastModifiedBy>
  <cp:revision>87</cp:revision>
  <dcterms:created xsi:type="dcterms:W3CDTF">2020-12-03T10:17:28Z</dcterms:created>
  <dcterms:modified xsi:type="dcterms:W3CDTF">2024-03-15T12:02:51Z</dcterms:modified>
</cp:coreProperties>
</file>